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58" r:id="rId4"/>
    <p:sldId id="260" r:id="rId5"/>
    <p:sldId id="259" r:id="rId6"/>
    <p:sldId id="262" r:id="rId7"/>
    <p:sldId id="263" r:id="rId8"/>
    <p:sldId id="27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D8281-045D-4F1F-99D3-D30783D65650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D4C2E-F401-4509-9487-12906C7E8D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097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D4C2E-F401-4509-9487-12906C7E8D71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076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1B971-115B-682F-1F80-0E5FA8167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E6FC75-9669-35FF-321E-815FC1695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44833F-B2C8-3B83-8844-0803C5C6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F214-9A19-4E90-B43B-C6E497CD67B5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4C3FAC-5B6B-8192-3F71-DA6CA70D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28B3C8-1821-5B4D-810A-3148324E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124-3F9D-49A3-A85A-4F71A2326DF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568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E93181-88BE-8CC5-6EED-C2FE3B4D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E0D5B2-EB0B-2875-36F9-75273AB0E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9B32D8-99B7-288A-0D19-9B8FDE3F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F214-9A19-4E90-B43B-C6E497CD67B5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310156-69E1-78FE-6C7E-92D1D703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12A9A6-8AE1-F0AC-D2BA-1D1DE471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124-3F9D-49A3-A85A-4F71A2326DF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154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24A92E-BDFB-0256-0C72-DE345AA25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943B6D-69B5-7672-0D6D-579AC43C1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CBCE8F-778F-14C5-189F-15A1BB61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F214-9A19-4E90-B43B-C6E497CD67B5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A5CD32-A747-7ED3-C6ED-70573E0F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08AB60-1865-354D-E7D6-157F2418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124-3F9D-49A3-A85A-4F71A2326DF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111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D43F74-6BF4-E8C9-0E01-72DC0679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C92571-E521-5F65-3C3F-DDA985BA9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8B49F9-258E-1DD3-D0E4-83EC1BEF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F214-9A19-4E90-B43B-C6E497CD67B5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CD2CAA-9FDE-1B17-E925-8E8BB7C0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F02480-B07F-7167-1A66-A1162C7F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124-3F9D-49A3-A85A-4F71A2326DF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098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B599E-67B1-C2E6-D4CA-77A50DD2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B41264-F1AB-5ECA-29BD-466929F75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FFDDFC-DFAC-0469-7BCF-CE5393D5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F214-9A19-4E90-B43B-C6E497CD67B5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84050-5B4A-E836-9F01-A740968E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228423-6D89-26EA-AF04-31503FFA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124-3F9D-49A3-A85A-4F71A2326DF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074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3A2EE3-CB2B-C006-6799-04C27A01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D82F69-D8B3-E08F-F704-C51B3654E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278A0E-5686-C36A-11D5-5BCD03699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7E7696-6541-D802-008E-AF397E1B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F214-9A19-4E90-B43B-C6E497CD67B5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6640B8-ED64-DC8A-799B-79F03C70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886B62-C64D-6B22-1DE6-3F329B19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124-3F9D-49A3-A85A-4F71A2326DF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192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EFBEED-E167-1ACE-4028-D0359D4A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668392-F60A-E220-7711-CBC924088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D8971B-2CEF-8355-41E7-0F446DC14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C7525C0-FB85-BBCC-7AD9-C9CA1AF3F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482B4B-45F8-3027-37A9-8786CAE8A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D63264-CAA7-6C28-AEF6-A0A93D5A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F214-9A19-4E90-B43B-C6E497CD67B5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AE217BC-9CFE-63CA-B043-00C25081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67CF0D-3289-8183-5E2F-AC6B94C7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124-3F9D-49A3-A85A-4F71A2326DF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236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E6116-AC47-F9D0-06E8-7727E139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CA6F078-98AF-7D37-6989-B7763B3D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F214-9A19-4E90-B43B-C6E497CD67B5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3D0D21-7D67-2B94-FE1D-EC69031F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4A6385-0A16-9397-C68E-8074F973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124-3F9D-49A3-A85A-4F71A2326DF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914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E3D939-DB60-8431-764A-64290CF8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F214-9A19-4E90-B43B-C6E497CD67B5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606A65-14D6-AEF0-CF54-871AA1F1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456207-E923-6F79-1871-4B82D9ED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124-3F9D-49A3-A85A-4F71A2326DF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694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7ECF1D-0ED6-181F-9DEE-A2833D7C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5F4C1D-E923-3D9A-E8A5-281C4128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C82E1D-C7DC-2973-A448-69B8C8856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BDAB06-1AA6-45FA-A6DC-A6E09826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F214-9A19-4E90-B43B-C6E497CD67B5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2355-90EF-1328-613D-72224ED6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C0738E-1512-EBD8-ABC4-80976803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124-3F9D-49A3-A85A-4F71A2326DF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344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D1078-5ACB-D859-6BC4-1D2BAB01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1AB83C-CEB8-60B0-1A78-A49B733CA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63E5AC-1735-A57E-36D5-2086BC0C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C17FC2-E6AC-91F2-2D0E-F2DC4A56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F214-9A19-4E90-B43B-C6E497CD67B5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361235-395C-7306-3F0C-7CED5E11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DB57DB-9C0B-540C-EC48-B576BDAB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124-3F9D-49A3-A85A-4F71A2326DF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438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AA6A84B-1EAE-B6B4-7EDE-E8B12C9B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DC8111-EB44-079A-5D7F-0ECFDD96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3A92B5-D525-C8B8-DC4A-E2F1B4579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AF214-9A19-4E90-B43B-C6E497CD67B5}" type="datetimeFigureOut">
              <a:rPr lang="it-IT" smtClean="0"/>
              <a:t>05/06/2025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CB75A9-089C-343C-A7E6-04CBC1133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3FC9D2-B26B-67CF-BD15-999C6722C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11124-3F9D-49A3-A85A-4F71A2326DF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771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B1FFCD1-4B44-46B4-F986-A2546BD4F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974" y="4260406"/>
            <a:ext cx="9144000" cy="1655762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 </a:t>
            </a:r>
          </a:p>
          <a:p>
            <a:r>
              <a:rPr lang="it-IT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giugno 2025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45F35CBA-0F7E-0A6F-2075-FBEBCB5879DB}"/>
              </a:ext>
            </a:extLst>
          </p:cNvPr>
          <p:cNvSpPr/>
          <p:nvPr/>
        </p:nvSpPr>
        <p:spPr>
          <a:xfrm>
            <a:off x="0" y="9513077"/>
            <a:ext cx="4411352" cy="728328"/>
          </a:xfrm>
          <a:custGeom>
            <a:avLst/>
            <a:gdLst/>
            <a:ahLst/>
            <a:cxnLst/>
            <a:rect l="l" t="t" r="r" b="b"/>
            <a:pathLst>
              <a:path w="4411352" h="728328">
                <a:moveTo>
                  <a:pt x="0" y="0"/>
                </a:moveTo>
                <a:lnTo>
                  <a:pt x="4411352" y="0"/>
                </a:lnTo>
                <a:lnTo>
                  <a:pt x="4411352" y="728328"/>
                </a:lnTo>
                <a:lnTo>
                  <a:pt x="0" y="72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26CEB91-F33F-968A-F3AD-382B10CD4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60" y="72249"/>
            <a:ext cx="4413887" cy="72548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99528B9-24EE-6ED3-B166-5C77C2715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44" y="991102"/>
            <a:ext cx="3207265" cy="33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54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BC3EE-0D65-C8FF-A91E-89D907F8D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9476B6-A0E7-25A7-A5F5-E2C5929C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38E8405-38E8-E27A-3CC5-5028EFF5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8772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3. GENITORIALITA’ PREGIUDIZIEVOLE: </a:t>
            </a:r>
            <a:b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</a:b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LA VALUTAZIONE DELLA RECUPERABILITA’</a:t>
            </a:r>
            <a:b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</a:br>
            <a:br>
              <a:rPr lang="it-IT" sz="22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283267-D8B4-F785-385B-B7991583C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390"/>
            <a:ext cx="9841861" cy="493457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>
              <a:lnSpc>
                <a:spcPct val="107000"/>
              </a:lnSpc>
              <a:buNone/>
            </a:pPr>
            <a:r>
              <a:rPr lang="en-US" sz="19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Le CTU nei procedimenti giudiziari minorili</a:t>
            </a:r>
            <a:endParaRPr lang="it-IT" sz="20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buNone/>
            </a:pP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CTU di solito viene richiesta se l’intervento dei servizi non è ritenuto soddisfacente o coerente dalle parti o dal giudice. </a:t>
            </a:r>
          </a:p>
          <a:p>
            <a:pPr marL="0">
              <a:lnSpc>
                <a:spcPct val="107000"/>
              </a:lnSpc>
              <a:buNone/>
            </a:pP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intrinsecamente </a:t>
            </a: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vincolata alla cornice temporale e ai quesiti specifici posti dal giudice. </a:t>
            </a:r>
          </a:p>
          <a:p>
            <a:pPr marL="0">
              <a:lnSpc>
                <a:spcPct val="107000"/>
              </a:lnSpc>
              <a:buNone/>
            </a:pP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Spesso </a:t>
            </a: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 scambi bidirezionali tra CTU e servizi sono lacunosi.</a:t>
            </a:r>
          </a:p>
          <a:p>
            <a:pPr marL="57150" indent="-285750">
              <a:lnSpc>
                <a:spcPct val="107000"/>
              </a:lnSpc>
            </a:pP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operatori dei servizi devono acquisire le perizie </a:t>
            </a: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 casi per i quali hanno un incarico.</a:t>
            </a:r>
          </a:p>
          <a:p>
            <a:pPr>
              <a:lnSpc>
                <a:spcPct val="107000"/>
              </a:lnSpc>
            </a:pP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CTU può a sua volta acquisire informazioni dai servizi.</a:t>
            </a:r>
          </a:p>
          <a:p>
            <a:pPr>
              <a:lnSpc>
                <a:spcPct val="107000"/>
              </a:lnSpc>
            </a:pP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servizi, a conclusione della perizia, devono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monitorare l’efficacia nel tempo degli interventi. </a:t>
            </a:r>
          </a:p>
          <a:p>
            <a:pPr>
              <a:lnSpc>
                <a:spcPct val="107000"/>
              </a:lnSpc>
            </a:pP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la progettualità indicata dal CTU non è attuabile o condivisa dai servizi, ne va informata l’AG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proponendo delle alternative o, se necessario, rimettendo il mandato.</a:t>
            </a:r>
          </a:p>
        </p:txBody>
      </p:sp>
    </p:spTree>
    <p:extLst>
      <p:ext uri="{BB962C8B-B14F-4D97-AF65-F5344CB8AC3E}">
        <p14:creationId xmlns:p14="http://schemas.microsoft.com/office/powerpoint/2010/main" val="410175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83C05-BC2B-625A-F463-246639C4D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DC576AD-84B0-8612-4F8C-9B1921DCE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4BD7B66-862A-FA4A-5571-C7C9A6C8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9766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4. IL SOSTEGNO E L’ACCOMPAGNAMENTO DELLA GENITORIALITA’ RESIDUA</a:t>
            </a:r>
            <a:br>
              <a:rPr lang="it-IT" sz="28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359DE8-DDF1-171B-66C7-C5A912917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784"/>
            <a:ext cx="9841861" cy="48351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  <a:tabLst>
                <a:tab pos="213995" algn="l"/>
                <a:tab pos="394335" algn="l"/>
              </a:tabLst>
            </a:pPr>
            <a:endParaRPr lang="it-IT" sz="2000" b="1" kern="15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  <a:tabLst>
                <a:tab pos="213995" algn="l"/>
                <a:tab pos="394335" algn="l"/>
              </a:tabLst>
            </a:pPr>
            <a:r>
              <a:rPr lang="it-IT" sz="2200" b="1" kern="15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La protezione dell’appartenenza del minorenne alla famiglia: indicazioni per il mantenimento della relazione con il genitore </a:t>
            </a:r>
          </a:p>
          <a:p>
            <a:pPr marL="457200" indent="-457200">
              <a:buFont typeface="+mj-lt"/>
              <a:buAutoNum type="alphaLcParenR"/>
              <a:tabLst>
                <a:tab pos="213995" algn="l"/>
                <a:tab pos="394335" algn="l"/>
              </a:tabLst>
            </a:pPr>
            <a:endParaRPr lang="it-IT" sz="2200" b="1" kern="15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it-IT" sz="2200" b="1" kern="15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L’accompagnamento dei genitori nei percorsi di affido o di comunità</a:t>
            </a:r>
          </a:p>
          <a:p>
            <a:pPr marL="0" indent="-457200">
              <a:buFont typeface="+mj-lt"/>
              <a:buAutoNum type="alphaLcParenR"/>
            </a:pPr>
            <a:endParaRPr lang="it-IT" sz="2200" b="1" kern="15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 luoghi neutri come contesti di promozione delle risorse genitoriali residue</a:t>
            </a:r>
            <a:endParaRPr lang="it-IT" sz="2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13995" algn="l"/>
                <a:tab pos="394335" algn="l"/>
              </a:tabLst>
            </a:pP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3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44E3-CCA9-B7E2-C114-84FE78940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3909491-6805-D6AE-C077-894217CB3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9E0E067-5185-F658-0A6C-736BEC73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71823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4. IL SOSTEGNO E L’ACCOMPAGNAMENTO DELLA GENITORIALITA’ RESIDUA</a:t>
            </a: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40FBB7-8402-940D-9E90-8293D0BC1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366"/>
            <a:ext cx="9841861" cy="509359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AutoNum type="alphaLcParenR"/>
            </a:pPr>
            <a:r>
              <a:rPr lang="it-IT" sz="2000" b="1" kern="15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 La protezione dell’appartenenza del minorenne alla famiglia: indicazioni per il mantenimento della relazione con il genitore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kern="1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Laddove non vi siano gli estremi per l’interruzione completa dei rapporti e non permangano condotte pregiudizievoli, il sostegno alla genitorialità residua è finalizzato </a:t>
            </a:r>
            <a:r>
              <a:rPr lang="it-IT" sz="2000" b="1" kern="150" dirty="0">
                <a:solidFill>
                  <a:srgbClr val="00B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a garantire al minore la continuità degli affetti e dell’appartenenza.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kern="1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Ciò richiede: </a:t>
            </a:r>
          </a:p>
          <a:p>
            <a:pPr>
              <a:lnSpc>
                <a:spcPct val="100000"/>
              </a:lnSpc>
            </a:pPr>
            <a:r>
              <a:rPr lang="it-IT" sz="2000" kern="1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la </a:t>
            </a:r>
            <a:r>
              <a:rPr lang="it-IT" sz="2000" b="1" kern="150" dirty="0">
                <a:solidFill>
                  <a:srgbClr val="00B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valutazione della specificità di quella relazione</a:t>
            </a:r>
          </a:p>
          <a:p>
            <a:pPr>
              <a:lnSpc>
                <a:spcPct val="100000"/>
              </a:lnSpc>
            </a:pPr>
            <a:r>
              <a:rPr lang="it-IT" sz="2000" kern="1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l’</a:t>
            </a:r>
            <a:r>
              <a:rPr lang="it-IT" sz="2000" b="1" kern="150" dirty="0">
                <a:solidFill>
                  <a:srgbClr val="00B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esplicitazione delle aspettative reciproche </a:t>
            </a:r>
            <a:r>
              <a:rPr lang="it-IT" sz="2000" kern="1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del genitore e del figlio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767171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767171"/>
                </a:solidFill>
                <a:latin typeface="Times New Roman"/>
                <a:ea typeface="NSimSun"/>
              </a:rPr>
              <a:t>la </a:t>
            </a:r>
            <a:r>
              <a:rPr lang="it-IT" sz="2000" b="1" strike="noStrike" spc="-1" dirty="0">
                <a:solidFill>
                  <a:srgbClr val="00B050"/>
                </a:solidFill>
                <a:latin typeface="Times New Roman"/>
                <a:ea typeface="NSimSun"/>
              </a:rPr>
              <a:t>partecipazione attiva e l’empowerment del genitore </a:t>
            </a:r>
            <a:r>
              <a:rPr lang="it-IT" sz="2000" b="0" strike="noStrike" spc="-1" dirty="0">
                <a:solidFill>
                  <a:srgbClr val="767171"/>
                </a:solidFill>
                <a:latin typeface="Times New Roman"/>
                <a:ea typeface="NSimSun"/>
              </a:rPr>
              <a:t>(verificare che il genitore abbia assunto effettivamente un ruolo consapevole nel processo educativo dei figli)</a:t>
            </a: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it-IT" sz="2000" kern="1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l’</a:t>
            </a:r>
            <a:r>
              <a:rPr lang="it-IT" sz="2000" b="1" kern="150" dirty="0">
                <a:solidFill>
                  <a:srgbClr val="00B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accompagnamento e il monitoraggio delle azioni messe in campo dai due nuclei familiari </a:t>
            </a:r>
            <a:r>
              <a:rPr lang="it-IT" sz="2000" kern="1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(naturale e affidatario) per il mantenimento dei legami affettivi del minore</a:t>
            </a:r>
          </a:p>
          <a:p>
            <a:pPr>
              <a:lnSpc>
                <a:spcPct val="100000"/>
              </a:lnSpc>
            </a:pPr>
            <a:r>
              <a:rPr lang="it-IT" sz="2000" kern="1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il sostegno della </a:t>
            </a:r>
            <a:r>
              <a:rPr lang="it-IT" sz="2000" b="1" kern="150" dirty="0">
                <a:solidFill>
                  <a:srgbClr val="00B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memoria della storia pregiudizievole </a:t>
            </a:r>
            <a:r>
              <a:rPr lang="it-IT" sz="2000" kern="1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che ha portato all’esito presente perché possa contribuire all’elaborazione delle esperienze traumatiche da parte del minore.</a:t>
            </a:r>
          </a:p>
        </p:txBody>
      </p:sp>
    </p:spTree>
    <p:extLst>
      <p:ext uri="{BB962C8B-B14F-4D97-AF65-F5344CB8AC3E}">
        <p14:creationId xmlns:p14="http://schemas.microsoft.com/office/powerpoint/2010/main" val="144638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E6A37-6963-91B2-B8D1-487166CF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F87574-7647-B42C-D04D-29F6A1191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85DAB80-8093-4793-AD48-18201D2B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67848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4. IL SOSTEGNO E L’ACCOMPAGNAMENTO DELLA GENITORIALITA’ RESIDUA</a:t>
            </a: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ED62A6-7CE0-492B-824D-ED16288CF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610"/>
            <a:ext cx="9841861" cy="51333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indent="0">
              <a:buNone/>
            </a:pPr>
            <a:endParaRPr lang="it-IT" sz="2000" b="1" kern="15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it-IT" sz="2000" b="1" kern="15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b) - L’accompagnamento dei genitori nei percorsi di affido o di comunità</a:t>
            </a:r>
          </a:p>
          <a:p>
            <a:pPr indent="0">
              <a:buNone/>
            </a:pPr>
            <a:r>
              <a:rPr lang="it-IT" sz="2000" kern="1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Al fine di evitare fallimenti derivanti dall’adesione strumentale della famiglia naturale al progetto o da aspettative di sostituzione dei genitori naturali è opportuno </a:t>
            </a:r>
          </a:p>
          <a:p>
            <a:pPr marL="571500" indent="-342900"/>
            <a:r>
              <a:rPr lang="it-IT" sz="2000" b="1" kern="150" dirty="0">
                <a:solidFill>
                  <a:srgbClr val="00B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documentare per iscritto </a:t>
            </a:r>
            <a:r>
              <a:rPr lang="it-IT" sz="2000" kern="1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il progetto di affidamento o collocamento in comunità</a:t>
            </a:r>
          </a:p>
          <a:p>
            <a:pPr marL="571500" indent="-342900"/>
            <a:r>
              <a:rPr lang="it-IT" sz="2000" b="1" kern="150" dirty="0">
                <a:solidFill>
                  <a:srgbClr val="00B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proseguire nell’accompagnamento clinico, sociale e educativo</a:t>
            </a:r>
            <a:endParaRPr lang="it-IT" sz="2000" kern="15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571500" indent="-342900"/>
            <a:r>
              <a:rPr lang="it-IT" sz="2000" b="1" kern="150" dirty="0">
                <a:solidFill>
                  <a:srgbClr val="00B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garantire il sostegno sociale ed economico al raggiungimento della maggiore età </a:t>
            </a:r>
            <a:r>
              <a:rPr lang="it-IT" sz="2000" kern="1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laddove non vi siano ancora risorse materiali e relazionali sufficienti per l’autonomia.</a:t>
            </a:r>
          </a:p>
        </p:txBody>
      </p:sp>
    </p:spTree>
    <p:extLst>
      <p:ext uri="{BB962C8B-B14F-4D97-AF65-F5344CB8AC3E}">
        <p14:creationId xmlns:p14="http://schemas.microsoft.com/office/powerpoint/2010/main" val="282677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1177E-C99F-C0D8-E9DF-1A09EB366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8B0D34C-505E-50BF-AA80-2CAFCFD9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42B466-4271-2A23-CD0F-35898337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75799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b="1" kern="15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4. IL SOSTEGNO E L’ACCOMPAGNAMENTO DELLA GENITORIALITA’ RESIDUA</a:t>
            </a: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C4A71A-F5F6-DB41-BD9C-36CE6D73B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122"/>
            <a:ext cx="9841861" cy="505384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indent="0">
              <a:buNone/>
            </a:pPr>
            <a:endParaRPr lang="en-US" sz="20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c) I luoghi neutri come contesti di promozione delle risorse genitoriali residue</a:t>
            </a:r>
          </a:p>
          <a:p>
            <a:pPr indent="0">
              <a:buNone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Piuttosto che fare riferimento esclusivamente ad istanze di controllo, i luoghi neutri si devono configurare come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contesti di sostegno per le relazioni familiari,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integrazione con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rete dei servizi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con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progetto complessivo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il minore e la sua famiglia. </a:t>
            </a:r>
          </a:p>
          <a:p>
            <a:pPr indent="0">
              <a:buNone/>
            </a:pPr>
            <a:endParaRPr lang="it-IT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i dettagli si rimanda al documento del CISMAI del 2023</a:t>
            </a:r>
          </a:p>
          <a:p>
            <a:pPr indent="0">
              <a:buNone/>
            </a:pP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Requisiti di qualità per la progettazione e per la gestione dei Luoghi Neutri</a:t>
            </a:r>
          </a:p>
        </p:txBody>
      </p:sp>
    </p:spTree>
    <p:extLst>
      <p:ext uri="{BB962C8B-B14F-4D97-AF65-F5344CB8AC3E}">
        <p14:creationId xmlns:p14="http://schemas.microsoft.com/office/powerpoint/2010/main" val="51773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613AC-12B1-AA7C-7842-EAC3FBAA7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0BDC92D-2089-0752-2E35-9DFD220F3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A0AD5C3-D2B0-0233-5B5C-12F35D9A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9766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5. LA PRESA IN CARICO DEI GENITORI VIOLENTI</a:t>
            </a: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C399F3-E9DE-B976-C661-1647D169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784"/>
            <a:ext cx="9841861" cy="483517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indent="0">
              <a:buNone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Nell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’intervento a favore del minore nelle situazioni di violenza intrafamiliare l’intervento dei servizi prevede sempre più spesso il coinvolgimento non solo del genitore protettivo ma anche del </a:t>
            </a:r>
            <a:r>
              <a:rPr lang="it-IT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genitore violento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qualora questi </a:t>
            </a:r>
            <a:r>
              <a:rPr lang="it-IT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sia in grado di aderire ad un percorso di cura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</a:t>
            </a:r>
          </a:p>
          <a:p>
            <a:pPr indent="0">
              <a:buNone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-457200">
              <a:spcBef>
                <a:spcPts val="600"/>
              </a:spcBef>
              <a:buFont typeface="+mj-lt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L’attivazione di progetti di cura per genitori violenti</a:t>
            </a:r>
          </a:p>
          <a:p>
            <a:pPr marL="0" indent="-457200">
              <a:spcBef>
                <a:spcPts val="600"/>
              </a:spcBef>
              <a:buFont typeface="+mj-lt"/>
              <a:buAutoNum type="alphaLcParenR"/>
            </a:pP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Condizioni minime per il mantenimento dei rapporti con i figli nelle situazioni di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    violenza</a:t>
            </a:r>
          </a:p>
          <a:p>
            <a:pPr marL="0" indent="-457200">
              <a:spcBef>
                <a:spcPts val="600"/>
              </a:spcBef>
              <a:buFont typeface="+mj-lt"/>
              <a:buAutoNum type="alphaLcParenR"/>
            </a:pP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-457200">
              <a:spcBef>
                <a:spcPts val="600"/>
              </a:spcBef>
              <a:buFont typeface="+mj-lt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ercorsi possibili di recupero della relazione</a:t>
            </a:r>
          </a:p>
          <a:p>
            <a:pPr marL="0" indent="0">
              <a:buNone/>
            </a:pP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685800" indent="-457200">
              <a:buAutoNum type="alphaLcParenR"/>
            </a:pPr>
            <a:endParaRPr lang="it-IT" sz="20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0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35D8C-E90B-7438-F91C-1B8C728E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1291DD2-8A59-D3A4-CAD7-8F773BB12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47FBC2-8ABC-102D-0A61-4D3969F9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67848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5. LA PRESA IN CARICO DEI GENITORI VIOLENTI</a:t>
            </a: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1BF1AD-07FE-556D-75A4-F58584172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609"/>
            <a:ext cx="9841861" cy="51333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685800" indent="-457200">
              <a:buAutoNum type="alphaLcParenR"/>
            </a:pPr>
            <a:endParaRPr lang="it-IT" sz="20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685800" indent="-457200">
              <a:buAutoNum type="alphaLcParenR"/>
            </a:pP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ttivazione di progetti di cura per genitori violenti</a:t>
            </a:r>
          </a:p>
          <a:p>
            <a:pPr indent="0">
              <a:buNone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Sono sempre finalizzati a favorire il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riconoscimento della responsabilità e del danno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procurato a figli e partner. </a:t>
            </a:r>
          </a:p>
          <a:p>
            <a:pPr indent="0">
              <a:buNone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Devono fare ricorso a metodologie basate sull’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evidenza scientifica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escludere metodi alternativi di risoluzione dei conflitti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</a:t>
            </a:r>
            <a:r>
              <a:rPr lang="it-IT" sz="2000" dirty="0">
                <a:solidFill>
                  <a:srgbClr val="767171"/>
                </a:solidFill>
                <a:latin typeface="Times New Roman"/>
                <a:ea typeface="Arial Unicode MS"/>
              </a:rPr>
              <a:t>v. Convenzione di Istanbul - L. n. 77/2013).</a:t>
            </a:r>
            <a:endParaRPr lang="it-IT" sz="1400" dirty="0"/>
          </a:p>
          <a:p>
            <a:pPr indent="0">
              <a:buNone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 programmi trattamentali per autori di violenza devono </a:t>
            </a:r>
          </a:p>
          <a:p>
            <a:pPr marL="571500" indent="-342900"/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essere parte di un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progetto integrato complessivo con la rete dei servizi a tutela delle donne vittime di violenza di genere 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(v. documento CISMAI </a:t>
            </a:r>
            <a:r>
              <a:rPr lang="it-IT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Requisiti minimi degli interventi in caso di violenza assistita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2017)</a:t>
            </a:r>
          </a:p>
          <a:p>
            <a:pPr marL="571500" indent="-342900"/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comprendere la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valutazione del rischio di recidiva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 la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valutazione della recuperabilità delle competenze genitoriali.</a:t>
            </a:r>
          </a:p>
        </p:txBody>
      </p:sp>
    </p:spTree>
    <p:extLst>
      <p:ext uri="{BB962C8B-B14F-4D97-AF65-F5344CB8AC3E}">
        <p14:creationId xmlns:p14="http://schemas.microsoft.com/office/powerpoint/2010/main" val="31959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1FD6D-3EB1-7BF0-5641-BB4E79162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04B1485-CAA9-2FDC-106D-E242BF970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DEEA55F-CD96-CA9E-7696-7F830768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67848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5. LA PRESA IN CARICO DEI GENITORI VIOLENTI</a:t>
            </a: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928648-ACB5-3C5F-8733-EFC1D19E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209" y="1043609"/>
            <a:ext cx="9841861" cy="51333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b)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Condizioni minime per il mantenimento dei rapporti con i figli nelle situazioni di violenza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La valutazione preliminare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multi contestuale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deve considerare il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rischio di recidiva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gli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effetti della violenza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l’avvenuta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presa in carico del maltrattante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la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consapevolezza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della violenza agita.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’ascolto del minore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costituisce un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passaggio ineludibile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del percorso valutativo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Gli interventi di </a:t>
            </a:r>
            <a:r>
              <a:rPr lang="it-IT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Spazio Neutro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devono rientrare nel quadro del </a:t>
            </a:r>
            <a:r>
              <a:rPr lang="it-IT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progetto complessivo e garantire la sicurezza fisica ed emotiva del minore.</a:t>
            </a:r>
          </a:p>
          <a:p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L’équipe specialistica indica all’AG se è possibile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quali siano le condizioni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per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il mantenimento dei rapporti del genitore violento con il figlio nell’ottica della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protezione del minore.</a:t>
            </a:r>
          </a:p>
          <a:p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È necessario garantire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la presa in carico a lungo termine del maltrattante e delle vittime.</a:t>
            </a:r>
          </a:p>
          <a:p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Nei casi di allontanamento protetto di madre e figlio va valutato con attenzione il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rischio di recidiva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ed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evitata qualsiasi esposizione della donna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 possibili incontri con il maltrattante.</a:t>
            </a:r>
          </a:p>
        </p:txBody>
      </p:sp>
    </p:spTree>
    <p:extLst>
      <p:ext uri="{BB962C8B-B14F-4D97-AF65-F5344CB8AC3E}">
        <p14:creationId xmlns:p14="http://schemas.microsoft.com/office/powerpoint/2010/main" val="298045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01472-A66E-57D0-D069-7CC37FC92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55DC71E-5BBD-5720-00A4-CCC9600C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2B8276-E5CE-72AB-ADE7-152B43DC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6586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5. LA PRESA IN CARICO DEI GENITORI VIOLENTI</a:t>
            </a:r>
            <a:br>
              <a:rPr lang="it-IT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C51B6F-D89A-E566-9A8B-34930BAC8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730"/>
            <a:ext cx="9841861" cy="5153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indent="0">
              <a:buNone/>
            </a:pPr>
            <a:endParaRPr lang="it-IT" sz="20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c) I percorsi possibili di recupero della relazione</a:t>
            </a:r>
          </a:p>
          <a:p>
            <a:pPr indent="0">
              <a:buNone/>
            </a:pP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La possibilità che la relazione tra il minore ed il genitore violento venga recuperata dipende dalla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storia familiare specifica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che va analizzata approfonditamente, garantendo sempre al minore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l’ascolto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</a:t>
            </a:r>
          </a:p>
          <a:p>
            <a:pPr indent="0">
              <a:buNone/>
            </a:pP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Una grave compromissione della relazione </a:t>
            </a:r>
            <a:r>
              <a:rPr lang="it-IT" sz="2000" dirty="0">
                <a:solidFill>
                  <a:srgbClr val="76717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 causa della violenza e del danno conseguente richiede la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sospensione dei contatti</a:t>
            </a:r>
            <a:r>
              <a:rPr lang="it-IT" sz="2000" dirty="0">
                <a:solidFill>
                  <a:srgbClr val="76717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</a:t>
            </a:r>
          </a:p>
          <a:p>
            <a:pPr indent="0">
              <a:buNone/>
            </a:pPr>
            <a:r>
              <a:rPr lang="it-IT" sz="2000" dirty="0">
                <a:solidFill>
                  <a:srgbClr val="76717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La possibilità e le condizioni del mantenimento dei rapporti sono valutate dall’équipe specialistica sulla base</a:t>
            </a:r>
          </a:p>
          <a:p>
            <a:pPr marL="571500" indent="-342900"/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della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presa in carico multiprofessionale del minore e della sua famiglia</a:t>
            </a:r>
          </a:p>
          <a:p>
            <a:pPr marL="571500" indent="-342900"/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dell’inserimento del genitore autore della violenza in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programmi trattamentali specialistici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che comportino la periodica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valutazione del rischio di recidiva</a:t>
            </a:r>
          </a:p>
          <a:p>
            <a:pPr marL="571500" indent="-342900"/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della realizzazione di tutti gli interventi nell’ottica della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protezione delle vittime 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(madri e figli) con le quali è necessario condividere tutte le fasi del percorso.</a:t>
            </a:r>
          </a:p>
          <a:p>
            <a:pPr marL="571500" indent="-342900"/>
            <a:endParaRPr lang="it-IT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40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2EE31-1FD7-6606-BA90-506343E05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4BBD7B5-140D-B933-A782-84B43B7C8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D38FF09-F725-1057-EBE1-07D71594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65"/>
            <a:ext cx="9841861" cy="93427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un grazie dai bambini per la cura che abbiamo </a:t>
            </a:r>
            <a:r>
              <a:rPr lang="it-IT" sz="2700" b="1">
                <a:solidFill>
                  <a:schemeClr val="tx1">
                    <a:lumMod val="65000"/>
                    <a:lumOff val="35000"/>
                  </a:schemeClr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dedicato ai loro </a:t>
            </a:r>
            <a:r>
              <a:rPr lang="it-IT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genitori</a:t>
            </a:r>
            <a:br>
              <a:rPr lang="it-IT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3C663E4-EA27-F75A-4E9E-BC315CA18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3243"/>
            <a:ext cx="9841861" cy="5073720"/>
          </a:xfrm>
        </p:spPr>
      </p:pic>
    </p:spTree>
    <p:extLst>
      <p:ext uri="{BB962C8B-B14F-4D97-AF65-F5344CB8AC3E}">
        <p14:creationId xmlns:p14="http://schemas.microsoft.com/office/powerpoint/2010/main" val="127114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B58F7-4094-6DF3-766D-57035DF36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6D6AF8-A6D0-4353-BEFA-8138C91BC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77FC7F-09E5-1684-FDD6-0D0E0D3C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9766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PREMESSA</a:t>
            </a:r>
            <a:br>
              <a:rPr lang="it-IT" sz="31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100C98-5487-45CB-53F6-16DB6BB4D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784"/>
            <a:ext cx="9841861" cy="483517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lphaLcParenR"/>
              <a:tabLst>
                <a:tab pos="213995" algn="l"/>
                <a:tab pos="394335" algn="l"/>
              </a:tabLst>
            </a:pPr>
            <a:endParaRPr lang="it-IT" sz="2000" kern="15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cura della genitorialità fragile o pregiudizievole richiede una differenziazione tra le condizioni di </a:t>
            </a:r>
          </a:p>
          <a:p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fragilità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le quali sono opportuni interventi di prevenzione</a:t>
            </a:r>
          </a:p>
          <a:p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pregiudizio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le quali è necessaria in primo luogo la valutazione della recuperabilità delle competenze genitoriali</a:t>
            </a:r>
          </a:p>
          <a:p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 negativa della piena recuperabilità genitoriale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cui possono seguire interventi di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valorizzazione della genitorialità residuale. </a:t>
            </a:r>
          </a:p>
          <a:p>
            <a:pPr marL="0" indent="0">
              <a:buNone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necessario inoltre porre attenzione al tema del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trattamento dei genitori autori di comportamenti violenti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3916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21A30-770A-6669-D470-BCD542CA0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D9137AF-69DF-F318-E971-4D9E00CA4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A29DB1-C39D-31FC-2C31-7CB5EF47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9766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sz="27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PREREQUISITI </a:t>
            </a:r>
            <a:br>
              <a:rPr lang="it-IT" sz="27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7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premesse epistemologiche e metodologiche dell’intervento</a:t>
            </a: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FD575D-306A-F957-88B9-ED9E3221A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784"/>
            <a:ext cx="9841861" cy="4835179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lvl="0" indent="0">
              <a:buNone/>
              <a:tabLst>
                <a:tab pos="213995" algn="l"/>
                <a:tab pos="394335" algn="l"/>
              </a:tabLst>
            </a:pPr>
            <a:r>
              <a:rPr lang="it-IT" sz="20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a. La cura delle relazioni familiari come prima protezione della persona di minore età</a:t>
            </a:r>
          </a:p>
          <a:p>
            <a:pPr marL="0" lvl="0" indent="0">
              <a:buNone/>
              <a:tabLst>
                <a:tab pos="213995" algn="l"/>
                <a:tab pos="394335" algn="l"/>
              </a:tabLst>
            </a:pP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cura del minore va di pari passo con la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cura del suo caregiver</a:t>
            </a:r>
            <a:r>
              <a:rPr lang="it-IT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ciò ha una ricaduta positiva sulla salute psichica del minore anche nel caso in cui i tentativi di recupero del genitore non vadano a buon fine.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lphaLcParenR"/>
            </a:pPr>
            <a:endParaRPr lang="it-IT" sz="2000" b="1" kern="1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13995" algn="l"/>
              </a:tabLst>
            </a:pPr>
            <a:r>
              <a:rPr lang="it-IT" sz="20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b. L’interdisciplinarietà dell’intervento (clinico, sociale, educativo)</a:t>
            </a:r>
          </a:p>
          <a:p>
            <a:pPr marL="0" indent="0">
              <a:buNone/>
              <a:tabLst>
                <a:tab pos="213995" algn="l"/>
              </a:tabLst>
            </a:pP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 interventi di cura dei genitori e dei figli devono essere pensati e realizzati in modo integrato a livello multidisciplinare –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rete di cura 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sfuggendo alla ripetizione isomorfica delle risposte post traumatiche disfunzionali di minori e genitori.</a:t>
            </a:r>
          </a:p>
          <a:p>
            <a:pPr marL="457200" lvl="0" indent="-457200">
              <a:buFont typeface="+mj-lt"/>
              <a:buAutoNum type="alphaLcParenR"/>
              <a:tabLst>
                <a:tab pos="213995" algn="l"/>
              </a:tabLst>
            </a:pPr>
            <a:endParaRPr lang="it-IT" sz="2000" b="1" kern="1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13995" algn="l"/>
              </a:tabLs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Potenzialità e criticità del mandato dell’autorità giudiziaria</a:t>
            </a:r>
          </a:p>
          <a:p>
            <a:pPr marL="0" indent="0">
              <a:buNone/>
              <a:tabLst>
                <a:tab pos="213995" algn="l"/>
              </a:tabLst>
            </a:pP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cornice giudiziaria, punto di partenza dell’intervento, 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vincola e garantisce il genitore e l’operatore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doppia trasparenza 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verso il genitore e verso l’autorità giudiziaria è alla base dell’intervento dei servizi.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5754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AF0DB-3449-A8DE-68D9-3FE58F05D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AA45CCC-C2C6-E463-53CE-1AF1192D7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41197DA-72C1-58E9-40B9-0798B5A4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9766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LA PRESA IN CARICO DELLA GENITORIALITA’ FRAGILE</a:t>
            </a: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54EE7-CB4D-3FE9-25A1-0DC08C5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784"/>
            <a:ext cx="9841861" cy="483517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lphaLcParenR"/>
              <a:tabLst>
                <a:tab pos="213995" algn="l"/>
                <a:tab pos="394335" algn="l"/>
              </a:tabLst>
            </a:pPr>
            <a:endParaRPr lang="it-IT" sz="2000" kern="1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685800" indent="-457200">
              <a:buAutoNum type="alphaLcParenR"/>
            </a:pP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Comportamenti genitoriali fragili e pregiudizievoli: il bilancio tra fattori di rischio e fattori di protezione</a:t>
            </a:r>
          </a:p>
          <a:p>
            <a:pPr marL="685800" indent="-457200">
              <a:buAutoNum type="alphaLcParenR"/>
            </a:pPr>
            <a:endParaRPr lang="it-IT" sz="2200" b="1" kern="1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685800" indent="-457200">
              <a:buAutoNum type="alphaLcParenR" startAt="2"/>
            </a:pP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La cura delle fragilità genitoriali come fondamentale prevenzione del maltrattamento</a:t>
            </a:r>
          </a:p>
          <a:p>
            <a:pPr marL="685800" indent="-457200">
              <a:buAutoNum type="alphaLcParenR" startAt="2"/>
            </a:pPr>
            <a:endParaRPr lang="it-IT" sz="2200" b="1" kern="1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685800" indent="-457200">
              <a:buAutoNum type="alphaLcParenR" startAt="2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La costruzione di progetti cooperativi nella presa in carico</a:t>
            </a:r>
            <a:endParaRPr lang="it-IT" sz="2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8919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FD387-75DA-7C54-1C40-3C3B4F587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FDBA1D4-F401-AAB2-5DCF-C9B27E2A0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422486" cy="218443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D53AC5E-9305-556C-D7E6-294F1DD2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2" y="365127"/>
            <a:ext cx="10123469" cy="5293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LA PRESA IN CARICO DELLA GENITORIALITA’ FRAGILE</a:t>
            </a:r>
            <a:b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68AA64-C446-4E01-D647-BAEDA3608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894522"/>
            <a:ext cx="10123470" cy="5282441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000" b="1" kern="1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a</a:t>
            </a:r>
            <a:r>
              <a:rPr lang="it-IT" sz="19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. Comportamenti genitoriali fragili e pregiudizievoli: il bilancio tra fattori di rischio e fattori di protezione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necessaria una 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diagnosi differenziale multidisciplinare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 fragilità genitoriale e comportamento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pregiudizievole. Se prevalgono i fattori protettivi e c’è la volontà di collaborazione l’intervento 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richiede una </a:t>
            </a:r>
            <a:r>
              <a:rPr lang="it-IT" sz="19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ornice giudiziaria</a:t>
            </a:r>
            <a:r>
              <a:rPr lang="it-IT" sz="19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900" b="0" strike="noStrike" spc="-1" dirty="0">
                <a:solidFill>
                  <a:srgbClr val="595959"/>
                </a:solidFill>
                <a:latin typeface="Times New Roman"/>
                <a:ea typeface="Calibri"/>
              </a:rPr>
              <a:t>Centrale è favorire l’</a:t>
            </a:r>
            <a:r>
              <a:rPr lang="it-IT" sz="1900" b="1" strike="noStrike" spc="-1" dirty="0">
                <a:solidFill>
                  <a:srgbClr val="00B050"/>
                </a:solidFill>
                <a:latin typeface="Times New Roman"/>
                <a:ea typeface="Calibri"/>
              </a:rPr>
              <a:t>empowerment</a:t>
            </a:r>
            <a:r>
              <a:rPr lang="it-IT" sz="1900" b="0" strike="noStrike" spc="-1" dirty="0">
                <a:solidFill>
                  <a:srgbClr val="595959"/>
                </a:solidFill>
                <a:latin typeface="Times New Roman"/>
                <a:ea typeface="Calibri"/>
              </a:rPr>
              <a:t> del genitore.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diventa necessario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fare una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segnalazione all’AG, l’ottica di 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trasparenza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richiede che i genitori vengano informati.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1900" b="1" kern="1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b</a:t>
            </a:r>
            <a:r>
              <a:rPr lang="it-IT" sz="19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. La cura delle fragilità genitoriali come fondamentale prevenzione del maltrattamento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prevenzione del maltrattamento richiede un approccio sistemico multidisciplinare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attraverso la </a:t>
            </a:r>
            <a:r>
              <a:rPr lang="it-IT" sz="19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presa in carico precoce dei genitori fragili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sz="19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it-IT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9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Visiting</a:t>
            </a:r>
            <a:r>
              <a:rPr lang="it-IT" sz="1900" i="1" dirty="0">
                <a:solidFill>
                  <a:srgbClr val="4C4C4C"/>
                </a:solidFill>
                <a:latin typeface="Times New Roman"/>
                <a:ea typeface="Calibri"/>
              </a:rPr>
              <a:t> (v. Linee guida per gli interventi di Home Visiting nella prevenzione del maltrattamento all'infanzia – CISMAI, 2017).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Focus sui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casi in cui vi siano indicatori di rischio psicosociale e in particolare su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9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gravidanza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separazione conflittuale/giudiziale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le nuove forme di 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disagio adolescenziale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900" kern="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La costruzione di progetti cooperativi nella presa in carico</a:t>
            </a:r>
          </a:p>
          <a:p>
            <a:pPr marL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L’intervento, 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condiviso con il genitore,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basato sul 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confronto costante con l’équipe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multidisciplinare, sul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sz="19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individuazione delle risorse genitoriali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non solo delle criticità, ha un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valenza clinica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comprende la valutazione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9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delle </a:t>
            </a:r>
            <a:r>
              <a:rPr lang="it-IT" sz="19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risorse familiari e relazionali.</a:t>
            </a:r>
            <a:endParaRPr lang="it-IT" sz="1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52199-C4A2-C48A-99C9-EB1C55F94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857BACA-C824-2E5B-D8F2-B15CA124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C51BCD3-C7AA-21C2-6B44-FAC0E968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9766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3. GENITORIALITA’ PREGIUDIZIEVOLE: </a:t>
            </a:r>
            <a:br>
              <a:rPr lang="it-IT" sz="27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</a:br>
            <a:r>
              <a:rPr lang="it-IT" sz="27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LA VALUTAZIONE DELLA RECUPERABILITA’</a:t>
            </a: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B4B2DA-E014-A532-4E54-95F5436A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784"/>
            <a:ext cx="9841861" cy="483517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lphaLcParenR"/>
              <a:tabLst>
                <a:tab pos="213995" algn="l"/>
                <a:tab pos="394335" algn="l"/>
              </a:tabLst>
            </a:pPr>
            <a:endParaRPr lang="it-IT" sz="2000" kern="15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3600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Gli incarichi dell’autorità giudiziaria </a:t>
            </a:r>
          </a:p>
          <a:p>
            <a:pPr marL="3600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Dalla valutazione delle competenze alla valutazione della recuperabilità (le aree di osservazione)</a:t>
            </a:r>
          </a:p>
          <a:p>
            <a:pPr marL="3600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Possibili esiti dei percorsi di presa in carico dei genitori</a:t>
            </a:r>
          </a:p>
          <a:p>
            <a:pPr marL="3600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Le CTU nei procedimenti giudiziari minorili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3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3B198-B507-F5D0-CD7B-92E919E1B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2F6F199-30D8-BB81-52F7-22DD26F26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4DFEF6B-F96E-AE74-9C93-7B806274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6387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3. GENITORIALITA’ PREGIUDIZIEVOLE: </a:t>
            </a:r>
            <a:b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</a:b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LA VALUTAZIONE DELLA RECUPERABILITA’</a:t>
            </a:r>
            <a:br>
              <a:rPr lang="it-IT" sz="27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3069D0-B151-9078-9DE4-D401B322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852"/>
            <a:ext cx="9841861" cy="51731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685800" indent="-457200">
              <a:buFont typeface="+mj-lt"/>
              <a:buAutoNum type="alphaLcParenR"/>
            </a:pPr>
            <a:endParaRPr lang="it-IT" sz="2000" b="1" kern="1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a. Gli incarichi dell’autorità giudiziaria </a:t>
            </a:r>
          </a:p>
          <a:p>
            <a:pPr marL="0">
              <a:lnSpc>
                <a:spcPct val="107000"/>
              </a:lnSpc>
              <a:buNone/>
            </a:pP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L’attivazione di percorsi rieducativi – riparativi deve prevedere un costante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equilibrio tra il diritto del minorenne alla famiglia e la necessità di proteggerlo da un ambiente dannoso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>
              <a:lnSpc>
                <a:spcPct val="107000"/>
              </a:lnSpc>
              <a:buNone/>
            </a:pP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finalità dell’intervento è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l’interruzione dei comportamenti pregiudizievoli 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il minore.</a:t>
            </a:r>
            <a:endParaRPr lang="it-IT" sz="20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342900">
              <a:lnSpc>
                <a:spcPct val="107000"/>
              </a:lnSpc>
            </a:pP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valutazione della recuperabilità genitoriale rappresenta un’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opportunità trasformativa.</a:t>
            </a:r>
          </a:p>
          <a:p>
            <a:pPr marL="114480" indent="-342720">
              <a:lnSpc>
                <a:spcPct val="107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595959"/>
                </a:solidFill>
                <a:latin typeface="Times New Roman"/>
                <a:ea typeface="Calibri"/>
              </a:rPr>
              <a:t>Lavorare sullo sviluppo dell’</a:t>
            </a:r>
            <a:r>
              <a:rPr lang="it-IT" sz="2000" b="1" strike="noStrike" spc="-1" dirty="0">
                <a:solidFill>
                  <a:srgbClr val="00B050"/>
                </a:solidFill>
                <a:latin typeface="Times New Roman"/>
                <a:ea typeface="Calibri"/>
              </a:rPr>
              <a:t>empowerment </a:t>
            </a:r>
            <a:r>
              <a:rPr lang="it-IT" sz="2000" b="0" strike="noStrike" spc="-1" dirty="0">
                <a:solidFill>
                  <a:srgbClr val="595959"/>
                </a:solidFill>
                <a:latin typeface="Times New Roman"/>
                <a:ea typeface="Calibri"/>
              </a:rPr>
              <a:t>del genitore costituisce la base dell’intervento.</a:t>
            </a: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14300" indent="-342900">
              <a:lnSpc>
                <a:spcPct val="107000"/>
              </a:lnSpc>
            </a:pP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relazione multidisciplinare integrata 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l’autorità giudiziaria deve comprendere una valutazione del danno e dei bisogni del minore e delle risorse familiari sulle quali costruire il progetto in favore del minore e della sua famiglia.</a:t>
            </a:r>
          </a:p>
          <a:p>
            <a:pPr marL="114300" indent="-342900">
              <a:lnSpc>
                <a:spcPct val="107000"/>
              </a:lnSpc>
            </a:pP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supervisione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previene il rischio di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burn out 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degli operatori e di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maltrattamento istituzionale 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(vittimizzazione secondaria) di minori e genitori.</a:t>
            </a:r>
          </a:p>
        </p:txBody>
      </p:sp>
    </p:spTree>
    <p:extLst>
      <p:ext uri="{BB962C8B-B14F-4D97-AF65-F5344CB8AC3E}">
        <p14:creationId xmlns:p14="http://schemas.microsoft.com/office/powerpoint/2010/main" val="402768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F7F3A-D27C-58E4-9DB3-8C5F5E731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BB56F99-3CF4-AB8F-9F39-F71B6D0F2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F072ABA-5F12-F304-459A-7C7C158C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1861" cy="76793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3. GENITORIALITA’ PREGIUDIZIEVOLE: </a:t>
            </a:r>
            <a:b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</a:b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LA VALUTAZIONE DELLA RECUPERABILITA’</a:t>
            </a:r>
            <a:br>
              <a:rPr lang="it-IT" sz="27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4A31F6-F1D3-C86C-A792-D2050DE8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060"/>
            <a:ext cx="9841861" cy="50439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685800" indent="-457200">
              <a:buFont typeface="+mj-lt"/>
              <a:buAutoNum type="alphaLcParenR"/>
            </a:pPr>
            <a:endParaRPr lang="it-IT" sz="2000" b="1" kern="1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it-IT" sz="2000" b="1" kern="15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b</a:t>
            </a:r>
            <a:r>
              <a:rPr lang="it-IT" sz="2000" b="1" kern="1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. </a:t>
            </a:r>
            <a:r>
              <a:rPr lang="it-IT" sz="20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Dalla valutazione delle competenze alla valutazione della recuperabilità (le aree di osservazione)</a:t>
            </a:r>
          </a:p>
          <a:p>
            <a:pPr marL="0" lvl="0" indent="0">
              <a:lnSpc>
                <a:spcPts val="2400"/>
              </a:lnSpc>
              <a:buNone/>
            </a:pP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 in senso dicotomico non è funzionale 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 progettazione di percorsi di aiuto efficaci. Alcuni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indicatori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orientano la valutazione: miglioramenti comportamentali, riduzione delle difese negatorie, incremento della capacità empatica, assunzione di responsabilità, connessione con la propria storia infantile.</a:t>
            </a:r>
          </a:p>
          <a:p>
            <a:pPr>
              <a:lnSpc>
                <a:spcPts val="2400"/>
              </a:lnSpc>
            </a:pP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valutazione deve consistere in una presa in carico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dinamica e olistica 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promuovere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obiettivi realistici.</a:t>
            </a:r>
          </a:p>
          <a:p>
            <a:pPr>
              <a:lnSpc>
                <a:spcPts val="2400"/>
              </a:lnSpc>
            </a:pP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percorso clinico è diretto all’implementazione della capacità del genitore di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aderire alla realtà, controllare gli impulsi, tollerare le frustrazioni, modulare la relazione, utilizzare i percorsi di cura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percorsi di valutazione e recupero vanno realizzati all’interno di un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modello ecologico </a:t>
            </a:r>
            <a:r>
              <a:rPr lang="it-IT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attento ai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mutamenti dei sistemi familiari.</a:t>
            </a:r>
          </a:p>
        </p:txBody>
      </p:sp>
    </p:spTree>
    <p:extLst>
      <p:ext uri="{BB962C8B-B14F-4D97-AF65-F5344CB8AC3E}">
        <p14:creationId xmlns:p14="http://schemas.microsoft.com/office/powerpoint/2010/main" val="6796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BDA8A-70B7-5884-9D74-D9D0E5CD5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657DCB-767E-1CF5-FA2B-74A36F120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61" y="365126"/>
            <a:ext cx="1511939" cy="20297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4FB4C38-B86A-4E45-B5CF-D19B1BA3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41861" cy="89714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3. GENITORIALITA’ PREGIUDIZIEVOLE: </a:t>
            </a:r>
            <a:b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</a:br>
            <a:r>
              <a:rPr lang="it-IT" sz="2200" b="1" kern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LA VALUTAZIONE DELLA RECUPERABILITA’</a:t>
            </a: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C4FA0E-F2DA-AFC3-1D32-46B29C480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270"/>
            <a:ext cx="9841861" cy="4914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indent="0">
              <a:buNone/>
            </a:pPr>
            <a:endParaRPr lang="it-IT" sz="2000" kern="15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b="1" kern="15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c. Possibili esiti dei percorsi di presa in carico dei genitori</a:t>
            </a:r>
          </a:p>
          <a:p>
            <a:pPr marL="0" indent="0">
              <a:buNone/>
            </a:pPr>
            <a:r>
              <a:rPr lang="it-IT" sz="2000" kern="1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La prognosi negativa di recuperabilità può essere dichiarata solo dopo avere </a:t>
            </a:r>
            <a:r>
              <a:rPr lang="it-IT" sz="2000" b="1" kern="150" dirty="0">
                <a:solidFill>
                  <a:srgbClr val="00B05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attivato percorsi di recupero</a:t>
            </a:r>
            <a:r>
              <a:rPr lang="it-IT" sz="2000" kern="1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nei confronti dei genitori.</a:t>
            </a:r>
            <a:endParaRPr lang="it-IT" sz="2000" kern="15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recupero del genitore è un punto di arrivo</a:t>
            </a: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non di partenza</a:t>
            </a: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relazione a progetti che devono essere realistici.</a:t>
            </a:r>
            <a:endParaRPr lang="it-IT" sz="2000" kern="1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minore va informato e coinvolto </a:t>
            </a: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nelle diverse fasi del procedimento giudiziario e del percorso dei suoi genitori anche al fine di favorire la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continuità psichica </a:t>
            </a: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 sua storia. </a:t>
            </a:r>
          </a:p>
          <a:p>
            <a:pPr>
              <a:lnSpc>
                <a:spcPct val="107000"/>
              </a:lnSpc>
            </a:pP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prognosi di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recuperabilità </a:t>
            </a: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 essere comunicata con chiarezza con riferimento ad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indicatori precisi</a:t>
            </a: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può essere esclusa aprioristicamente l’ipotesi che anche nel caso di prognosi negativa venga</a:t>
            </a: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mantenuti dei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contatti 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 il minore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20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 genitore </a:t>
            </a:r>
            <a:r>
              <a:rPr lang="it-IT" sz="2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non sia più pregiudizievole</a:t>
            </a:r>
            <a:r>
              <a:rPr lang="it-IT" sz="2000" kern="1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189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2126</Words>
  <Application>Microsoft Office PowerPoint</Application>
  <PresentationFormat>Widescreen</PresentationFormat>
  <Paragraphs>140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Bodoni MT</vt:lpstr>
      <vt:lpstr>Calibri</vt:lpstr>
      <vt:lpstr>Calibri Light</vt:lpstr>
      <vt:lpstr>Times New Roman</vt:lpstr>
      <vt:lpstr>Tema di Office</vt:lpstr>
      <vt:lpstr>Presentazione standard di PowerPoint</vt:lpstr>
      <vt:lpstr>   PREMESSA  </vt:lpstr>
      <vt:lpstr>   1. I PREREQUISITI  le premesse epistemologiche e metodologiche dell’intervento  </vt:lpstr>
      <vt:lpstr>   2. LA PRESA IN CARICO DELLA GENITORIALITA’ FRAGILE  </vt:lpstr>
      <vt:lpstr>    2. LA PRESA IN CARICO DELLA GENITORIALITA’ FRAGILE    </vt:lpstr>
      <vt:lpstr>   3. GENITORIALITA’ PREGIUDIZIEVOLE:  LA VALUTAZIONE DELLA RECUPERABILITA’  </vt:lpstr>
      <vt:lpstr>   3. GENITORIALITA’ PREGIUDIZIEVOLE:  LA VALUTAZIONE DELLA RECUPERABILITA’  </vt:lpstr>
      <vt:lpstr>   3. GENITORIALITA’ PREGIUDIZIEVOLE:  LA VALUTAZIONE DELLA RECUPERABILITA’  </vt:lpstr>
      <vt:lpstr>   3. GENITORIALITA’ PREGIUDIZIEVOLE:  LA VALUTAZIONE DELLA RECUPERABILITA’  </vt:lpstr>
      <vt:lpstr>  3. GENITORIALITA’ PREGIUDIZIEVOLE:  LA VALUTAZIONE DELLA RECUPERABILITA’   </vt:lpstr>
      <vt:lpstr>     4. IL SOSTEGNO E L’ACCOMPAGNAMENTO DELLA GENITORIALITA’ RESIDUA   </vt:lpstr>
      <vt:lpstr>   4. IL SOSTEGNO E L’ACCOMPAGNAMENTO DELLA GENITORIALITA’ RESIDUA  </vt:lpstr>
      <vt:lpstr>   4. IL SOSTEGNO E L’ACCOMPAGNAMENTO DELLA GENITORIALITA’ RESIDUA  </vt:lpstr>
      <vt:lpstr>   4. IL SOSTEGNO E L’ACCOMPAGNAMENTO DELLA GENITORIALITA’ RESIDUA  </vt:lpstr>
      <vt:lpstr>   5. LA PRESA IN CARICO DEI GENITORI VIOLENTI  </vt:lpstr>
      <vt:lpstr>   5. LA PRESA IN CARICO DEI GENITORI VIOLENTI  </vt:lpstr>
      <vt:lpstr>   5. LA PRESA IN CARICO DEI GENITORI VIOLENTI  </vt:lpstr>
      <vt:lpstr>     5. LA PRESA IN CARICO DEI GENITORI VIOLENTI   </vt:lpstr>
      <vt:lpstr>     un grazie dai bambini per la cura che abbiamo dedicato ai loro genitori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MG</dc:creator>
  <cp:lastModifiedBy>ANNA MARIA CANNATA</cp:lastModifiedBy>
  <cp:revision>254</cp:revision>
  <dcterms:created xsi:type="dcterms:W3CDTF">2025-05-31T14:17:59Z</dcterms:created>
  <dcterms:modified xsi:type="dcterms:W3CDTF">2025-06-05T12:50:35Z</dcterms:modified>
</cp:coreProperties>
</file>