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4" r:id="rId3"/>
    <p:sldId id="285" r:id="rId4"/>
    <p:sldId id="286" r:id="rId5"/>
    <p:sldId id="283" r:id="rId6"/>
    <p:sldId id="267" r:id="rId7"/>
    <p:sldId id="263" r:id="rId8"/>
    <p:sldId id="264" r:id="rId9"/>
    <p:sldId id="287" r:id="rId10"/>
    <p:sldId id="269" r:id="rId11"/>
    <p:sldId id="288" r:id="rId12"/>
    <p:sldId id="270" r:id="rId13"/>
    <p:sldId id="272" r:id="rId14"/>
    <p:sldId id="273" r:id="rId15"/>
    <p:sldId id="274" r:id="rId16"/>
    <p:sldId id="275" r:id="rId17"/>
    <p:sldId id="277" r:id="rId18"/>
    <p:sldId id="278" r:id="rId19"/>
    <p:sldId id="280" r:id="rId20"/>
    <p:sldId id="282" r:id="rId21"/>
    <p:sldId id="281" r:id="rId22"/>
    <p:sldId id="257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93"/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8"/>
    <p:restoredTop sz="94613"/>
  </p:normalViewPr>
  <p:slideViewPr>
    <p:cSldViewPr snapToGrid="0">
      <p:cViewPr>
        <p:scale>
          <a:sx n="84" d="100"/>
          <a:sy n="84" d="100"/>
        </p:scale>
        <p:origin x="114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A32DA-80B9-8F40-AC9B-5D1CC9A89F25}" type="datetimeFigureOut">
              <a:rPr lang="it-IT" smtClean="0"/>
              <a:t>09/06/25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17B6B-4C56-9E47-BA2A-90A1558ED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18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870F0-4315-8B9C-931B-5CE3405AA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9ADB33-6D6C-5066-CDDE-71D318D83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634F29-2BF6-5DE7-4F5E-153BB413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1A41-0CBC-9A42-8150-A2A4DAF61600}" type="datetime1">
              <a:rPr lang="it-IT" smtClean="0"/>
              <a:t>09/06/25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2C1B8A-E31E-A6FB-71D8-7687098C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057E89-E921-8C94-985B-2D1E4ACD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30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90B5B6-DA80-2EE7-02A6-091486BC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6006FA-422F-34B7-CAE5-C63576324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11F7C6-F84B-336B-45EC-D7179FFC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717B-B22B-B34F-B8EA-ACDD942A468A}" type="datetime1">
              <a:rPr lang="it-IT" smtClean="0"/>
              <a:t>09/06/25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AFC5FB-B17F-2B36-0C95-591A8EE9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6896F5-2AD8-F514-5C66-6DBAA5E1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60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56D3F8-DB3C-8652-F69E-FC9ECC21F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34BB3F-71E8-0F97-3A9E-509BFFD24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E7CED2-30F7-EDB2-2C90-DBE15384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02C1C-A82B-6449-86AB-B50F89FA86CA}" type="datetime1">
              <a:rPr lang="it-IT" smtClean="0"/>
              <a:t>09/06/25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D6538C-471C-2707-5BFA-01699F33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1F0AB8-67CE-0738-8088-C27B3F34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47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E0C149-E148-6E35-3860-57B6B511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F37463-1DB7-9BB5-0F6F-81A02F91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F61F57-F5D1-74C5-702A-752FEA06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82EE-9AFF-2E48-A30C-DCF94E2622CF}" type="datetime1">
              <a:rPr lang="it-IT" smtClean="0"/>
              <a:t>09/06/25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52EC72-D708-FADB-F1BE-C6717A1F3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F4AED9-57A8-F36A-73E2-A8BB27C9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0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57E35-6325-BB02-A2B1-742CF70B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EF5ECC-898E-A92F-1CDD-B8974BC40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6D8CF6-CCAF-668C-43C6-E01054B8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F2ED-21AC-5C4A-83B1-94E23DC181C8}" type="datetime1">
              <a:rPr lang="it-IT" smtClean="0"/>
              <a:t>09/06/25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377811-0805-FD56-9BFC-EF5E206F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5DEF87-99D9-4162-1BF6-000237C9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60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BF0CCA-E5AC-84A6-E7DC-897EB4A6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A40AC4-1FF8-404C-FE48-D654CA147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63111A-00FB-B9DC-6230-3DBAFBC8F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BAC206-769C-7FB1-2AD1-FD273C1C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43E1-2BA5-054C-B011-282BF860DB62}" type="datetime1">
              <a:rPr lang="it-IT" smtClean="0"/>
              <a:t>09/06/25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B08807-DDC4-33A2-9694-1F7D2209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F2585E-33AB-4693-356D-83C53804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85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F9665-9D5E-CA4F-A6D4-53280622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09074E-1C04-1E7E-428E-7EFD78DD3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BA8D30-6E56-4627-54C3-D2A963387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12ED22-A68F-6B0E-4465-54BE5E5B8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EF174C-3DF1-62A8-7E9C-1916044D0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44F7E7-FEED-5F5D-549C-F5B2EE19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4E-D1DA-624E-BECE-BB25F07BBA28}" type="datetime1">
              <a:rPr lang="it-IT" smtClean="0"/>
              <a:t>09/06/25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FF53846-F7CE-BE18-306D-A5590AA1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FB18A79-B35B-E9D6-DB61-F437906B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8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8A2B14-02B3-1374-5231-245692AE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1D4DA1-8A40-FE76-BE0A-4014D49F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7E70-4334-2947-952F-D57394B4C727}" type="datetime1">
              <a:rPr lang="it-IT" smtClean="0"/>
              <a:t>09/06/25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B363E7-81FB-3227-4476-DC12F052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93D762-2B23-D69A-8FCE-1A648650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95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31917D-6618-72BE-0C5B-A5BCF47F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1D83E-23B7-6748-BEEC-D669850F772D}" type="datetime1">
              <a:rPr lang="it-IT" smtClean="0"/>
              <a:t>09/06/25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02E7B51-7474-40F2-655A-79B08976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28437D-9621-8562-95AC-FB72D766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41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B2F79-F2CF-0CEB-2E76-1F0A7762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C13C16-EE31-E10E-245A-C303B5EFC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B05640-6A74-3FA6-B766-FB3C8CD96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23458B-2541-4F48-13B4-45454E84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F53C-CBBE-C141-8243-E5C8354C7DA6}" type="datetime1">
              <a:rPr lang="it-IT" smtClean="0"/>
              <a:t>09/06/25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DA78E1-F466-5008-F8FE-A72BD2F7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44705A-1A1A-FDFD-512F-94DA5533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08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7990A2-752B-1E06-DB50-A53EB73D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EB34980-9BAE-F345-768A-2CD45FDC6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4C0CB5-75C0-4B09-3C71-D8BF22F17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3FAECE-0C4E-945F-EC1A-7816662E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8307-463D-344E-99CB-D8B3B5CE6A0B}" type="datetime1">
              <a:rPr lang="it-IT" smtClean="0"/>
              <a:t>09/06/25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52749F-5490-9298-5CDE-9E77F2F6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81098F-BB1C-6E0D-A727-E69F9A29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08149-E6F3-CA40-A619-53008A84FD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80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C7543D-4CDE-774D-CF0A-85D4256B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BBCD13-41F2-7199-EB3B-6F1B39B83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B8E67E-08AC-7280-B0C1-86A393E2A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C9FAEE91-F3D7-BB47-8E0E-D28E6C95AC39}" type="datetime1">
              <a:rPr lang="it-IT" smtClean="0"/>
              <a:t>09/06/25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CFCB3F-976E-3658-BDEB-DB085292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A2BE8D-E48A-3545-6E68-8E15C371A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3FD08149-E6F3-CA40-A619-53008A84FD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50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ho.int/teams/social-determinants-of-health/violence-prevention/global-status-report-on-violence-against-children-2020" TargetMode="External"/><Relationship Id="rId5" Type="http://schemas.openxmlformats.org/officeDocument/2006/relationships/hyperlink" Target="https://www.who.int/publications/i/item/inspire-seven-strategies-for-ending-violence-against-children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ho.int/teams/social-determinants-of-health/violence-prevention/global-status-report-on-violence-against-children-2020" TargetMode="External"/><Relationship Id="rId5" Type="http://schemas.openxmlformats.org/officeDocument/2006/relationships/hyperlink" Target="https://www.who.int/publications/i/item/inspire-seven-strategies-for-ending-violence-against-children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activities/preventing-violence-against-childre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violence-against-childre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who.int/media/docs/default-source/documents/social-determinants-of-health/who_2022_plv_strategy_2022-2026_finalfile.pdf?sfvrsn=c819ff54_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dviolenceagainstchildrenconference.or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dcorporalpunishment.org/minconlandmarktoevac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spcan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preventing-child-maltreatment-a-guide-to-taking-action-and-generating-evidenc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myriam.caranzano@aspi.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who.int/violence-inf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A6156-626D-5D24-3953-1C5477568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1160"/>
            <a:ext cx="9144000" cy="2387600"/>
          </a:xfrm>
        </p:spPr>
        <p:txBody>
          <a:bodyPr/>
          <a:lstStyle/>
          <a:p>
            <a:r>
              <a:rPr lang="it-IT" b="1" dirty="0">
                <a:solidFill>
                  <a:srgbClr val="005093"/>
                </a:solidFill>
                <a:ea typeface="Source Sans Pro" panose="020B0503030403020204" pitchFamily="34" charset="0"/>
              </a:rPr>
              <a:t>Il contesto internazionale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F8BF8B-65C0-9104-1BA8-C6AFF508F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7278"/>
            <a:ext cx="9144000" cy="1655762"/>
          </a:xfrm>
        </p:spPr>
        <p:txBody>
          <a:bodyPr/>
          <a:lstStyle/>
          <a:p>
            <a:r>
              <a:rPr lang="it-IT" b="1" dirty="0">
                <a:solidFill>
                  <a:srgbClr val="FF6600"/>
                </a:solidFill>
              </a:rPr>
              <a:t>Myriam</a:t>
            </a:r>
            <a:r>
              <a:rPr lang="it-IT" dirty="0"/>
              <a:t> </a:t>
            </a:r>
            <a:r>
              <a:rPr lang="it-IT" b="1" dirty="0">
                <a:solidFill>
                  <a:srgbClr val="FF6600"/>
                </a:solidFill>
              </a:rPr>
              <a:t>Caranzano</a:t>
            </a:r>
          </a:p>
          <a:p>
            <a:endParaRPr lang="it-IT" b="1" dirty="0">
              <a:solidFill>
                <a:srgbClr val="FF6600"/>
              </a:solidFill>
            </a:endParaRPr>
          </a:p>
          <a:p>
            <a:r>
              <a:rPr lang="it-IT" sz="3600" b="1" dirty="0">
                <a:solidFill>
                  <a:srgbClr val="005093"/>
                </a:solidFill>
              </a:rPr>
              <a:t>ISPCAN</a:t>
            </a:r>
          </a:p>
          <a:p>
            <a:endParaRPr lang="it-IT" b="1" dirty="0">
              <a:solidFill>
                <a:srgbClr val="FF6600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72005D-0818-D2A7-C0F1-90984950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023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C33FC-E588-20D5-0B43-9E30E2A62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21438C-840A-F134-2C7F-ABAAF176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10</a:t>
            </a:fld>
            <a:endParaRPr lang="it-IT" dirty="0"/>
          </a:p>
        </p:txBody>
      </p:sp>
      <p:pic>
        <p:nvPicPr>
          <p:cNvPr id="2" name="Immagine 1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F75DDDA6-9653-C598-5975-18C8E94F1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54" y="836706"/>
            <a:ext cx="7868835" cy="46267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044AC3A-5489-E978-FC7E-F2DEFC2A4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07" y="4940300"/>
            <a:ext cx="929413" cy="4615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1A0DD75-C70E-1D03-4FC3-91D6B8E25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329920" y="4499835"/>
            <a:ext cx="670237" cy="5611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DAF5BA-DAC8-DD49-9D6D-0B49E85FFC09}"/>
              </a:ext>
            </a:extLst>
          </p:cNvPr>
          <p:cNvSpPr txBox="1"/>
          <p:nvPr/>
        </p:nvSpPr>
        <p:spPr>
          <a:xfrm>
            <a:off x="987991" y="5549967"/>
            <a:ext cx="922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linkClick r:id="rId5"/>
              </a:rPr>
              <a:t>https://www.who.int/publications/i/item/inspire-seven-strategies-for-ending-violence-against-children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16246D-55D5-C6F0-BB81-183C726AD2FE}"/>
              </a:ext>
            </a:extLst>
          </p:cNvPr>
          <p:cNvSpPr txBox="1"/>
          <p:nvPr/>
        </p:nvSpPr>
        <p:spPr>
          <a:xfrm>
            <a:off x="40368" y="5890892"/>
            <a:ext cx="1211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linkClick r:id="rId6"/>
              </a:rPr>
              <a:t>https://www.who.int/teams/social-determinants-of-health/violence-prevention/global-status-report-on-violence-against-children-2020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F1EC46D-AC3C-4497-956F-4AC351AB1240}"/>
              </a:ext>
            </a:extLst>
          </p:cNvPr>
          <p:cNvSpPr/>
          <p:nvPr/>
        </p:nvSpPr>
        <p:spPr>
          <a:xfrm>
            <a:off x="1734643" y="4146612"/>
            <a:ext cx="457200" cy="4572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7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51CAF-9B26-EBD3-5864-58CADE08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FBCDEB48-7442-6A14-D1FD-6839884DFB2A}"/>
              </a:ext>
            </a:extLst>
          </p:cNvPr>
          <p:cNvSpPr/>
          <p:nvPr/>
        </p:nvSpPr>
        <p:spPr>
          <a:xfrm>
            <a:off x="1734643" y="4146612"/>
            <a:ext cx="457200" cy="4572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9ED5D9-B13B-3E92-462C-4A6139A9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11</a:t>
            </a:fld>
            <a:endParaRPr lang="it-IT" dirty="0"/>
          </a:p>
        </p:txBody>
      </p:sp>
      <p:pic>
        <p:nvPicPr>
          <p:cNvPr id="2" name="Immagine 1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CDDB8455-2E49-AABE-C5B2-4C145AF1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54" y="836706"/>
            <a:ext cx="7868835" cy="46267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9C4110-9BB2-A0FF-3396-ECE396E2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07" y="4940300"/>
            <a:ext cx="929413" cy="4615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DC8CF29-6688-DEC9-0CB7-5F16663D4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329920" y="4499835"/>
            <a:ext cx="670237" cy="5611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60FF40-F753-8FFF-1B57-4920606B9796}"/>
              </a:ext>
            </a:extLst>
          </p:cNvPr>
          <p:cNvSpPr txBox="1"/>
          <p:nvPr/>
        </p:nvSpPr>
        <p:spPr>
          <a:xfrm>
            <a:off x="987991" y="5549967"/>
            <a:ext cx="922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linkClick r:id="rId5"/>
              </a:rPr>
              <a:t>https://www.who.int/publications/i/item/inspire-seven-strategies-for-ending-violence-against-children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E616419-B40E-ED8C-B263-E0F0D6191D59}"/>
              </a:ext>
            </a:extLst>
          </p:cNvPr>
          <p:cNvSpPr txBox="1"/>
          <p:nvPr/>
        </p:nvSpPr>
        <p:spPr>
          <a:xfrm>
            <a:off x="40368" y="5890892"/>
            <a:ext cx="1211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linkClick r:id="rId6"/>
              </a:rPr>
              <a:t>https://www.who.int/teams/social-determinants-of-health/violence-prevention/global-status-report-on-violence-against-children-2020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96009F-4F1C-07C4-5264-77710E906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053" y="3325091"/>
            <a:ext cx="670237" cy="561129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DD02C3F0-3ABF-3B99-5219-BEC5ED7B42A8}"/>
              </a:ext>
            </a:extLst>
          </p:cNvPr>
          <p:cNvSpPr/>
          <p:nvPr/>
        </p:nvSpPr>
        <p:spPr>
          <a:xfrm>
            <a:off x="1734643" y="4146612"/>
            <a:ext cx="457200" cy="4572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19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16C8-F7DC-E0EB-5297-406702DF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30BFCD-CCC0-FFF8-C27D-4DBC988D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12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030BBE-FF92-4F54-CC26-0FF726A6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02" y="1084056"/>
            <a:ext cx="9484795" cy="506356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AD5905D-4C58-3260-0186-272F25D6C45E}"/>
              </a:ext>
            </a:extLst>
          </p:cNvPr>
          <p:cNvSpPr/>
          <p:nvPr/>
        </p:nvSpPr>
        <p:spPr>
          <a:xfrm>
            <a:off x="1101435" y="2805545"/>
            <a:ext cx="10120747" cy="51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1E10F1F-C8FE-ED6C-0AF3-459D7EA4C62E}"/>
              </a:ext>
            </a:extLst>
          </p:cNvPr>
          <p:cNvSpPr/>
          <p:nvPr/>
        </p:nvSpPr>
        <p:spPr>
          <a:xfrm>
            <a:off x="644234" y="1084055"/>
            <a:ext cx="10983885" cy="1721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635622-C79B-6503-4C00-BA53024A908F}"/>
              </a:ext>
            </a:extLst>
          </p:cNvPr>
          <p:cNvSpPr txBox="1"/>
          <p:nvPr/>
        </p:nvSpPr>
        <p:spPr>
          <a:xfrm>
            <a:off x="1302858" y="1346867"/>
            <a:ext cx="9586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Riduzione della violenza: 20 – 50 %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941599-F3DA-3E35-7A78-978C5963FAF9}"/>
              </a:ext>
            </a:extLst>
          </p:cNvPr>
          <p:cNvSpPr txBox="1"/>
          <p:nvPr/>
        </p:nvSpPr>
        <p:spPr>
          <a:xfrm>
            <a:off x="2528744" y="2544814"/>
            <a:ext cx="6890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https://www.who.int/activities/preventing-violence-against-children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7629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80A94-D659-111F-F081-A616A2F1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90D57D-FCF8-8AC6-2C5D-A09FFACC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13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42D9A5-255D-6DB2-ABC8-C3141221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874398"/>
            <a:ext cx="9715500" cy="47798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5A6366-FFA4-CB4B-71BF-A53B18D5E6B5}"/>
              </a:ext>
            </a:extLst>
          </p:cNvPr>
          <p:cNvSpPr txBox="1"/>
          <p:nvPr/>
        </p:nvSpPr>
        <p:spPr>
          <a:xfrm>
            <a:off x="2172714" y="5710019"/>
            <a:ext cx="784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https://www.who.int/news-room/fact-sheets/detail/violence-against-children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9424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BF5CD-4340-74FA-342F-4295DB6AB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64760D-57F3-188C-B7DD-5E018951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14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D65FDE-31CB-9740-2760-3E34FB57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853997"/>
            <a:ext cx="9791700" cy="46432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841DC0-046A-183B-A2D0-6AA09A38F2B4}"/>
              </a:ext>
            </a:extLst>
          </p:cNvPr>
          <p:cNvSpPr txBox="1"/>
          <p:nvPr/>
        </p:nvSpPr>
        <p:spPr>
          <a:xfrm>
            <a:off x="1943523" y="5465117"/>
            <a:ext cx="877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https://cdn.who.int/media/docs/default-source/documents/social-determinants-of-health/who_2022_plv_strategy_2022-2026_finalfile.pdf?sfvrsn=c819ff54_3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884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1E3EB-35C0-3D41-C7B5-B8C4175E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EC8EDD-AA09-B657-9E65-620B09D6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FB5015-2A5D-0FFB-6F85-E02F9955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54513"/>
            <a:ext cx="9931400" cy="519001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659013F-969A-B01C-C513-55EDD435A9B6}"/>
              </a:ext>
            </a:extLst>
          </p:cNvPr>
          <p:cNvSpPr/>
          <p:nvPr/>
        </p:nvSpPr>
        <p:spPr>
          <a:xfrm>
            <a:off x="685800" y="5715000"/>
            <a:ext cx="10566400" cy="444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B9A263-1000-DC45-D065-D3A26C48D0E7}"/>
              </a:ext>
            </a:extLst>
          </p:cNvPr>
          <p:cNvSpPr txBox="1"/>
          <p:nvPr/>
        </p:nvSpPr>
        <p:spPr>
          <a:xfrm>
            <a:off x="3477527" y="5892581"/>
            <a:ext cx="5236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https://endviolenceagainstchildrenconference.org/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5940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1345C-0A58-9AD2-4406-15238377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4C18BB-C32A-024C-FEBE-A1E19382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16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E79E7B-A1D9-1CFF-C014-2CC36F656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89122"/>
            <a:ext cx="11303015" cy="141287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63032B-98DD-914C-19AD-36D4DBA43599}"/>
              </a:ext>
            </a:extLst>
          </p:cNvPr>
          <p:cNvSpPr txBox="1"/>
          <p:nvPr/>
        </p:nvSpPr>
        <p:spPr>
          <a:xfrm>
            <a:off x="2984795" y="3859678"/>
            <a:ext cx="6222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https://endcorporalpunishment.org/minconlandmarktoevac/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869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4FD0A-3EFE-37C8-2F7C-DE277F63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D16CE8-3B94-85E6-765C-CF2E19BB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17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31E85E-DFCD-1FFD-5987-DB1FC98ED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32453"/>
            <a:ext cx="7772400" cy="53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05F7B-D34F-75DA-0BE5-65FED2F37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A626DE-82E7-EFBB-087C-997E4867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18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703FC8-8374-6ABF-A04C-7A6328D8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872975"/>
            <a:ext cx="6083300" cy="51259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F83C01-6C62-8F73-2A62-A2058B31A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8" y="2542540"/>
            <a:ext cx="11345165" cy="1013333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1B060A5-4BB7-3DA1-FE95-EA9EDAE5E174}"/>
              </a:ext>
            </a:extLst>
          </p:cNvPr>
          <p:cNvSpPr/>
          <p:nvPr/>
        </p:nvSpPr>
        <p:spPr>
          <a:xfrm>
            <a:off x="565848" y="2542540"/>
            <a:ext cx="11060304" cy="914400"/>
          </a:xfrm>
          <a:prstGeom prst="roundRect">
            <a:avLst/>
          </a:prstGeom>
          <a:noFill/>
          <a:ln w="38100">
            <a:solidFill>
              <a:srgbClr val="FE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11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0AA2-8A25-60DE-41C3-6178CC30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31F00C-5BA4-570B-4645-19ED9B06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19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5DC241-39C4-AD1E-46BC-50D280CD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0" y="730250"/>
            <a:ext cx="77597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2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86F5-A174-A9A4-F625-7FABCA9C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E6E549-AD75-1043-B8AB-1FF19484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2</a:t>
            </a:fld>
            <a:endParaRPr lang="it-IT" dirty="0"/>
          </a:p>
        </p:txBody>
      </p:sp>
      <p:pic>
        <p:nvPicPr>
          <p:cNvPr id="3" name="Immagine 2" descr="Immagine che contiene testo, Carattere, grafic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EF7906A-AB5C-6818-2596-288A6F7F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657" y="3429000"/>
            <a:ext cx="4368800" cy="2730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AFE11B-EC82-DAD4-013C-5BF0B29F20F1}"/>
              </a:ext>
            </a:extLst>
          </p:cNvPr>
          <p:cNvSpPr txBox="1"/>
          <p:nvPr/>
        </p:nvSpPr>
        <p:spPr>
          <a:xfrm>
            <a:off x="340658" y="987546"/>
            <a:ext cx="11510681" cy="3513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ISPCAN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International Society for the </a:t>
            </a:r>
            <a:r>
              <a:rPr lang="it-IT" sz="2800" b="1" dirty="0" err="1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Prevention</a:t>
            </a:r>
            <a:r>
              <a:rPr lang="it-IT" sz="2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of Child </a:t>
            </a:r>
            <a:r>
              <a:rPr lang="it-IT" sz="2800" b="1" dirty="0" err="1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Abuse</a:t>
            </a:r>
            <a:r>
              <a:rPr lang="it-IT" sz="2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Neglect </a:t>
            </a:r>
            <a:r>
              <a:rPr lang="it-IT" sz="2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https://ispcan.org/</a:t>
            </a:r>
            <a:endParaRPr lang="it-IT" sz="2800" b="1" dirty="0">
              <a:solidFill>
                <a:srgbClr val="00509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2800" b="1" dirty="0">
              <a:solidFill>
                <a:srgbClr val="00509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146974B-433F-8550-404E-C778AC667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44" y="3642707"/>
            <a:ext cx="2106712" cy="17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7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6819-7833-F11B-404F-C301D689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805C6B-3BBE-22F5-7224-CD32C69C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20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7AE5C4-849C-6FDF-94CF-5EF8D5FB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61" y="886371"/>
            <a:ext cx="8300678" cy="508525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DCEDA0A-2B75-2A76-5824-CCCEB687DCD4}"/>
              </a:ext>
            </a:extLst>
          </p:cNvPr>
          <p:cNvSpPr/>
          <p:nvPr/>
        </p:nvSpPr>
        <p:spPr>
          <a:xfrm>
            <a:off x="1945660" y="5159436"/>
            <a:ext cx="8006059" cy="57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16A85D-6A0E-A1BF-0432-02639D09F836}"/>
              </a:ext>
            </a:extLst>
          </p:cNvPr>
          <p:cNvSpPr txBox="1"/>
          <p:nvPr/>
        </p:nvSpPr>
        <p:spPr>
          <a:xfrm>
            <a:off x="1945660" y="5181766"/>
            <a:ext cx="8300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https://www.who.int/publications/i/item/preventing-child-maltreatment-a-guide-to-taking-action-and-generating-evidence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9985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C158A-311C-6650-5FA6-95FF657AB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C8AE03-7E7B-0E91-7451-39F48E12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21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D514EE-C82E-BB94-530F-0F9033A9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185921"/>
            <a:ext cx="10922000" cy="48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18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51F76-784E-17ED-6402-51684D1C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7977"/>
            <a:ext cx="10515600" cy="85248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FE6600"/>
                </a:solidFill>
                <a:ea typeface="Source Sans Pro" panose="020B0503030403020204" pitchFamily="34" charset="0"/>
                <a:cs typeface="Open Sans" panose="020B0606030504020204" pitchFamily="34" charset="0"/>
              </a:rPr>
              <a:t>GRAZIE della vostra attenzione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88700C-1686-D783-F4A1-725482A2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56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22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45325F-E40B-259D-C206-13864BB9FC44}"/>
              </a:ext>
            </a:extLst>
          </p:cNvPr>
          <p:cNvSpPr txBox="1"/>
          <p:nvPr/>
        </p:nvSpPr>
        <p:spPr>
          <a:xfrm>
            <a:off x="4205899" y="3429000"/>
            <a:ext cx="378020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400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Myriam Caranzano</a:t>
            </a:r>
          </a:p>
          <a:p>
            <a:pPr algn="ctr">
              <a:spcBef>
                <a:spcPts val="600"/>
              </a:spcBef>
            </a:pPr>
            <a:r>
              <a:rPr lang="it-IT" sz="2400" dirty="0">
                <a:solidFill>
                  <a:srgbClr val="467886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it-IT" sz="2400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yriam.caranzano@aspi.ch</a:t>
            </a:r>
            <a:endParaRPr lang="it-IT" sz="2400" dirty="0">
              <a:solidFill>
                <a:srgbClr val="00509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it-IT" sz="2400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+41 79 444 00 65</a:t>
            </a:r>
          </a:p>
        </p:txBody>
      </p:sp>
    </p:spTree>
    <p:extLst>
      <p:ext uri="{BB962C8B-B14F-4D97-AF65-F5344CB8AC3E}">
        <p14:creationId xmlns:p14="http://schemas.microsoft.com/office/powerpoint/2010/main" val="301240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C7FF3-1BC4-C4DF-C837-DF4DDF2B4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55A99C-333D-92BB-EBCF-BF744A84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3</a:t>
            </a:fld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C81061-9259-1DBA-50B3-794787ED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153" y="1269980"/>
            <a:ext cx="4453827" cy="43180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6B1710-20BF-CD30-3665-04E7A46A7E08}"/>
              </a:ext>
            </a:extLst>
          </p:cNvPr>
          <p:cNvSpPr txBox="1"/>
          <p:nvPr/>
        </p:nvSpPr>
        <p:spPr>
          <a:xfrm>
            <a:off x="614078" y="1645883"/>
            <a:ext cx="4876801" cy="178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HENRY KEMPE</a:t>
            </a:r>
          </a:p>
          <a:p>
            <a:pPr algn="ctr"/>
            <a:r>
              <a:rPr lang="it-IT" sz="36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1922 – 1984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it-IT" sz="2800" b="1" dirty="0" err="1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Battered</a:t>
            </a:r>
            <a:r>
              <a:rPr lang="it-IT" sz="2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Child </a:t>
            </a:r>
            <a:r>
              <a:rPr lang="it-IT" sz="2800" b="1" dirty="0" err="1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Syndrom</a:t>
            </a:r>
            <a:endParaRPr lang="it-IT" sz="2800" dirty="0">
              <a:solidFill>
                <a:srgbClr val="FE66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2C7058-E8D2-0400-4AEB-B9C1766EF799}"/>
              </a:ext>
            </a:extLst>
          </p:cNvPr>
          <p:cNvSpPr txBox="1"/>
          <p:nvPr/>
        </p:nvSpPr>
        <p:spPr>
          <a:xfrm>
            <a:off x="1517179" y="4123765"/>
            <a:ext cx="315342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Bellaggio</a:t>
            </a:r>
            <a:r>
              <a:rPr lang="it-IT" sz="36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1975</a:t>
            </a:r>
          </a:p>
          <a:p>
            <a:pPr algn="ctr">
              <a:spcBef>
                <a:spcPts val="600"/>
              </a:spcBef>
            </a:pPr>
            <a:r>
              <a:rPr lang="it-IT" sz="36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Ginevra 1977</a:t>
            </a:r>
            <a:endParaRPr lang="it-IT" b="1" dirty="0">
              <a:solidFill>
                <a:srgbClr val="005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6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FA58C-D1C2-D3D8-BC46-B9B16C17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0A4186-2410-BCC4-7FDA-77C0928A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4</a:t>
            </a:fld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C755FA-5C00-A167-97E4-210FE82C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026" y="968057"/>
            <a:ext cx="4056374" cy="5457224"/>
          </a:xfrm>
          <a:prstGeom prst="rect">
            <a:avLst/>
          </a:prstGeom>
        </p:spPr>
      </p:pic>
      <p:pic>
        <p:nvPicPr>
          <p:cNvPr id="4" name="Immagine 3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128B7B4A-C24D-16D5-B64C-1F35B390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37" y="3111500"/>
            <a:ext cx="1493338" cy="1384300"/>
          </a:xfrm>
          <a:prstGeom prst="rect">
            <a:avLst/>
          </a:prstGeom>
        </p:spPr>
      </p:pic>
      <p:pic>
        <p:nvPicPr>
          <p:cNvPr id="7" name="Immagine 6" descr="Immagine che contiene ruota, disegno, clipart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3551E2E9-31F6-3023-F770-15B7A794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272" y="3111500"/>
            <a:ext cx="1012903" cy="1384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7F9389-C5E6-4BB2-E440-21D44403CA3F}"/>
              </a:ext>
            </a:extLst>
          </p:cNvPr>
          <p:cNvSpPr txBox="1"/>
          <p:nvPr/>
        </p:nvSpPr>
        <p:spPr>
          <a:xfrm>
            <a:off x="475247" y="1113985"/>
            <a:ext cx="4193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Risultati</a:t>
            </a:r>
            <a:r>
              <a:rPr lang="it-IT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it-IT" sz="32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dell’indagine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8B47BA-D8EA-9AB6-A852-E7EF85E0DA70}"/>
              </a:ext>
            </a:extLst>
          </p:cNvPr>
          <p:cNvSpPr txBox="1"/>
          <p:nvPr/>
        </p:nvSpPr>
        <p:spPr>
          <a:xfrm>
            <a:off x="746881" y="1897559"/>
            <a:ext cx="5232523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Font di sistema regolare"/>
              <a:buChar char="✅"/>
            </a:pPr>
            <a:r>
              <a:rPr lang="it-IT" sz="2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WG Child </a:t>
            </a:r>
            <a:r>
              <a:rPr lang="it-IT" sz="2800" b="1" dirty="0" err="1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Maltreatment</a:t>
            </a:r>
            <a:r>
              <a:rPr lang="it-IT" sz="2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Data</a:t>
            </a:r>
          </a:p>
          <a:p>
            <a:r>
              <a:rPr lang="it-IT" sz="2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ISPCAN</a:t>
            </a:r>
          </a:p>
          <a:p>
            <a:pPr marL="457200" indent="-457200">
              <a:spcBef>
                <a:spcPts val="600"/>
              </a:spcBef>
              <a:buFont typeface="Font di sistema regolare"/>
              <a:buChar char="✅"/>
            </a:pPr>
            <a:r>
              <a:rPr lang="it-IT" sz="28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Altre ricerche in altre nazioni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ABD2A3-5950-5859-0CA3-34DD5FFA2F4E}"/>
              </a:ext>
            </a:extLst>
          </p:cNvPr>
          <p:cNvSpPr txBox="1"/>
          <p:nvPr/>
        </p:nvSpPr>
        <p:spPr>
          <a:xfrm>
            <a:off x="475247" y="3696669"/>
            <a:ext cx="4844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32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ATTENZIONE MAGGIORE 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605495-F6A1-9117-5440-95D9D399B031}"/>
              </a:ext>
            </a:extLst>
          </p:cNvPr>
          <p:cNvSpPr txBox="1"/>
          <p:nvPr/>
        </p:nvSpPr>
        <p:spPr>
          <a:xfrm>
            <a:off x="746881" y="4495800"/>
            <a:ext cx="604684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Font di sistema regolare"/>
              <a:buChar char="‼️"/>
            </a:pPr>
            <a:r>
              <a:rPr lang="it-IT" sz="32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Bambini piccoli 0-3 anni</a:t>
            </a:r>
          </a:p>
          <a:p>
            <a:pPr marL="457200" indent="-457200">
              <a:spcAft>
                <a:spcPts val="600"/>
              </a:spcAft>
              <a:buFont typeface="Font di sistema regolare"/>
              <a:buChar char="‼️"/>
            </a:pPr>
            <a:r>
              <a:rPr lang="it-IT" sz="3200" b="1" dirty="0">
                <a:solidFill>
                  <a:srgbClr val="00509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Bambini e adolescenti disabili</a:t>
            </a:r>
          </a:p>
        </p:txBody>
      </p:sp>
    </p:spTree>
    <p:extLst>
      <p:ext uri="{BB962C8B-B14F-4D97-AF65-F5344CB8AC3E}">
        <p14:creationId xmlns:p14="http://schemas.microsoft.com/office/powerpoint/2010/main" val="138769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60DF-1A0D-4386-CF3E-D74F3195F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C4F16A-36B5-4F7A-5E25-6C21E1CE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5</a:t>
            </a:fld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866393D-FF6F-B5A5-90FD-4459BF03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946" y="1841500"/>
            <a:ext cx="4652103" cy="40449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74021-B0F1-D49B-4E50-5A17D144B998}"/>
              </a:ext>
            </a:extLst>
          </p:cNvPr>
          <p:cNvSpPr txBox="1"/>
          <p:nvPr/>
        </p:nvSpPr>
        <p:spPr>
          <a:xfrm>
            <a:off x="3049331" y="819150"/>
            <a:ext cx="6093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E66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Abusive Head Trauma</a:t>
            </a:r>
          </a:p>
        </p:txBody>
      </p:sp>
    </p:spTree>
    <p:extLst>
      <p:ext uri="{BB962C8B-B14F-4D97-AF65-F5344CB8AC3E}">
        <p14:creationId xmlns:p14="http://schemas.microsoft.com/office/powerpoint/2010/main" val="55054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95D7-0408-F2F9-F3C7-EDB8388E8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CDF38B-CEF9-55F1-8F76-5D6A541F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3137"/>
            <a:ext cx="10515600" cy="8524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CH" sz="4000" b="1" dirty="0">
                <a:solidFill>
                  <a:srgbClr val="0054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violenza si può prevenire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436A2-28D1-8F91-160C-868E3EE7E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CH" sz="2400" dirty="0">
                <a:solidFill>
                  <a:srgbClr val="000000"/>
                </a:solidFill>
                <a:latin typeface="Open Sans Light" panose="020B0306030504020204" pitchFamily="34" charset="0"/>
              </a:rPr>
              <a:t>La violenza non è una parte intrinseca della condizione umana. Può essere prevista e prevenuta. Negli ultimi decenni, approcci basati su dati e prove hanno prodotto conoscenze e strategie in grado di prevenire la violenza. Questi includono interventi a livello individuale, di relazioni strette, di comunità e di società.</a:t>
            </a:r>
          </a:p>
          <a:p>
            <a:pPr marL="0" indent="0" algn="r">
              <a:buNone/>
            </a:pPr>
            <a:r>
              <a:rPr lang="it-CH" sz="2400" dirty="0">
                <a:solidFill>
                  <a:srgbClr val="000000"/>
                </a:solidFill>
                <a:latin typeface="Open Sans Light" panose="020B0306030504020204" pitchFamily="34" charset="0"/>
                <a:hlinkClick r:id="rId2"/>
              </a:rPr>
              <a:t>https://apps.who.int/violence-info/</a:t>
            </a:r>
            <a:endParaRPr lang="it-CH" sz="2400" dirty="0">
              <a:solidFill>
                <a:srgbClr val="000000"/>
              </a:solidFill>
              <a:latin typeface="Open Sans Light" panose="020B0306030504020204" pitchFamily="34" charset="0"/>
            </a:endParaRPr>
          </a:p>
          <a:p>
            <a:pPr marL="0" indent="0">
              <a:buNone/>
            </a:pPr>
            <a:endParaRPr lang="it-CH" sz="2400" dirty="0">
              <a:solidFill>
                <a:srgbClr val="000000"/>
              </a:solidFill>
              <a:latin typeface="Open Sans Light" panose="020B0306030504020204" pitchFamily="34" charset="0"/>
            </a:endParaRPr>
          </a:p>
          <a:p>
            <a:pPr marL="0" indent="0" algn="r">
              <a:buNone/>
            </a:pPr>
            <a:endParaRPr lang="it-CH" sz="2400" u="sng" dirty="0">
              <a:solidFill>
                <a:srgbClr val="0B4CB4"/>
              </a:solidFill>
              <a:latin typeface="Open Sans Light" panose="020B0306030504020204" pitchFamily="34" charset="0"/>
            </a:endParaRPr>
          </a:p>
          <a:p>
            <a:pPr marL="0" indent="0" algn="r">
              <a:buNone/>
            </a:pPr>
            <a:endParaRPr lang="it-CH" sz="2400" u="sng" dirty="0">
              <a:solidFill>
                <a:srgbClr val="0B4CB4"/>
              </a:solidFill>
              <a:latin typeface="Open Sans Light" panose="020B0306030504020204" pitchFamily="34" charset="0"/>
            </a:endParaRPr>
          </a:p>
          <a:p>
            <a:pPr marL="0" indent="0">
              <a:buNone/>
            </a:pPr>
            <a:endParaRPr lang="it-CH" sz="2400" dirty="0">
              <a:solidFill>
                <a:srgbClr val="000000"/>
              </a:solidFill>
              <a:latin typeface="Open Sans Light" panose="020B0306030504020204" pitchFamily="34" charset="0"/>
            </a:endParaRPr>
          </a:p>
          <a:p>
            <a:endParaRPr lang="it-IT" sz="2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DE8EC1-97EA-A6EA-13DC-3B321396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56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17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7F345-00A7-A0F6-50AC-6B38EE1F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F53B83-1A2D-CA32-099C-E39B03C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7</a:t>
            </a:fld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6B5B6B-45AE-FD38-74E3-AF68A9BB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81" y="968973"/>
            <a:ext cx="8173637" cy="49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9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EACE-9DBC-9EE9-3DEE-CE34AD91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5CB739-AAD5-6E27-4A3E-E9CD9FF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8</a:t>
            </a:fld>
            <a:endParaRPr lang="it-IT" dirty="0"/>
          </a:p>
        </p:txBody>
      </p:sp>
      <p:pic>
        <p:nvPicPr>
          <p:cNvPr id="2" name="Immagine 1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9AEAA243-85BA-F79C-FA13-91E07788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8" y="1006810"/>
            <a:ext cx="9516481" cy="413287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023BF0-59EE-8B37-F014-D89D0EA4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00" y="2970724"/>
            <a:ext cx="3048000" cy="20531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2F6C9C-334C-319D-74D4-2D5D88146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658" y="4291788"/>
            <a:ext cx="721285" cy="6038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0D43D1F-8EBF-00BA-B65D-C3080161B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8" y="5386595"/>
            <a:ext cx="9102824" cy="722841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A3E5269E-49BB-5F3D-C8F8-6D0D476291E5}"/>
              </a:ext>
            </a:extLst>
          </p:cNvPr>
          <p:cNvSpPr/>
          <p:nvPr/>
        </p:nvSpPr>
        <p:spPr>
          <a:xfrm>
            <a:off x="5715000" y="3890614"/>
            <a:ext cx="2697480" cy="2699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29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12CE4-D162-0259-22FB-F25148584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3AE60A-38E6-B449-169C-A5E650D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813" y="6356350"/>
            <a:ext cx="2743200" cy="365125"/>
          </a:xfrm>
        </p:spPr>
        <p:txBody>
          <a:bodyPr/>
          <a:lstStyle/>
          <a:p>
            <a:fld id="{3FD08149-E6F3-CA40-A619-53008A84FD5C}" type="slidenum">
              <a:rPr lang="it-IT" smtClean="0"/>
              <a:t>9</a:t>
            </a:fld>
            <a:endParaRPr lang="it-IT" dirty="0"/>
          </a:p>
        </p:txBody>
      </p:sp>
      <p:pic>
        <p:nvPicPr>
          <p:cNvPr id="2" name="Immagine 1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0636EB33-B729-CA36-3A96-1A652624F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8" y="1006810"/>
            <a:ext cx="9516481" cy="413287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03C8E97-B8A4-1A47-E875-18FE862D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58" y="1542677"/>
            <a:ext cx="2274993" cy="15324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428A60-F245-33BB-29FD-E7D7B25DF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58" y="2594709"/>
            <a:ext cx="721285" cy="6038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9D253E-C998-7CC3-CF76-1CAF59347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58" y="5386595"/>
            <a:ext cx="9102824" cy="7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089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AGIA">
      <a:dk1>
        <a:srgbClr val="000000"/>
      </a:dk1>
      <a:lt1>
        <a:srgbClr val="FFFFFF"/>
      </a:lt1>
      <a:dk2>
        <a:srgbClr val="004F92"/>
      </a:dk2>
      <a:lt2>
        <a:srgbClr val="E8E8E8"/>
      </a:lt2>
      <a:accent1>
        <a:srgbClr val="004F92"/>
      </a:accent1>
      <a:accent2>
        <a:srgbClr val="E26629"/>
      </a:accent2>
      <a:accent3>
        <a:srgbClr val="236C4D"/>
      </a:accent3>
      <a:accent4>
        <a:srgbClr val="D8222A"/>
      </a:accent4>
      <a:accent5>
        <a:srgbClr val="DB3E33"/>
      </a:accent5>
      <a:accent6>
        <a:srgbClr val="A880AD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3" id="{B74D195F-546A-C045-B7E1-2F4E4808D196}" vid="{BC288164-9756-7445-AFB4-0F3C003A711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1389</TotalTime>
  <Words>334</Words>
  <Application>Microsoft Macintosh PowerPoint</Application>
  <PresentationFormat>Widescreen</PresentationFormat>
  <Paragraphs>62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Aptos</vt:lpstr>
      <vt:lpstr>Arial</vt:lpstr>
      <vt:lpstr>Font di sistema regolare</vt:lpstr>
      <vt:lpstr>Open Sans</vt:lpstr>
      <vt:lpstr>Open Sans Light</vt:lpstr>
      <vt:lpstr>Source Sans Pro</vt:lpstr>
      <vt:lpstr>Tema di Office</vt:lpstr>
      <vt:lpstr>Il contesto internazionale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violenza si può prevenire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della vostra attenzione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Myriam Caranzano-Maitre</dc:creator>
  <cp:lastModifiedBy>Myriam Caranzano-Maitre</cp:lastModifiedBy>
  <cp:revision>13</cp:revision>
  <dcterms:created xsi:type="dcterms:W3CDTF">2025-06-02T14:24:10Z</dcterms:created>
  <dcterms:modified xsi:type="dcterms:W3CDTF">2025-06-10T13:21:22Z</dcterms:modified>
</cp:coreProperties>
</file>