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06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8" autoAdjust="0"/>
    <p:restoredTop sz="94629"/>
  </p:normalViewPr>
  <p:slideViewPr>
    <p:cSldViewPr snapToGrid="0">
      <p:cViewPr varScale="1">
        <p:scale>
          <a:sx n="105" d="100"/>
          <a:sy n="105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32DA-80B9-8F40-AC9B-5D1CC9A89F25}" type="datetimeFigureOut">
              <a:rPr lang="it-IT" smtClean="0"/>
              <a:t>09/06/25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7B6B-4C56-9E47-BA2A-90A1558ED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18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870F0-4315-8B9C-931B-5CE3405AA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9ADB33-6D6C-5066-CDDE-71D318D83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634F29-2BF6-5DE7-4F5E-153BB413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1A41-0CBC-9A42-8150-A2A4DAF61600}" type="datetime1">
              <a:rPr lang="it-IT" smtClean="0"/>
              <a:t>09/06/25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2C1B8A-E31E-A6FB-71D8-7687098C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057E89-E921-8C94-985B-2D1E4ACD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0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0B5B6-DA80-2EE7-02A6-091486BC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6006FA-422F-34B7-CAE5-C63576324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11F7C6-F84B-336B-45EC-D7179FFC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717B-B22B-B34F-B8EA-ACDD942A468A}" type="datetime1">
              <a:rPr lang="it-IT" smtClean="0"/>
              <a:t>09/06/25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AFC5FB-B17F-2B36-0C95-591A8EE9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6896F5-2AD8-F514-5C66-6DBAA5E1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6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56D3F8-DB3C-8652-F69E-FC9ECC21F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34BB3F-71E8-0F97-3A9E-509BFFD24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7CED2-30F7-EDB2-2C90-DBE15384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2C1C-A82B-6449-86AB-B50F89FA86CA}" type="datetime1">
              <a:rPr lang="it-IT" smtClean="0"/>
              <a:t>09/06/25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D6538C-471C-2707-5BFA-01699F33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1F0AB8-67CE-0738-8088-C27B3F34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0C149-E148-6E35-3860-57B6B511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F37463-1DB7-9BB5-0F6F-81A02F91A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F61F57-F5D1-74C5-702A-752FEA06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82EE-9AFF-2E48-A30C-DCF94E2622CF}" type="datetime1">
              <a:rPr lang="it-IT" smtClean="0"/>
              <a:t>09/06/25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52EC72-D708-FADB-F1BE-C6717A1F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F4AED9-57A8-F36A-73E2-A8BB27C9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57E35-6325-BB02-A2B1-742CF70B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EF5ECC-898E-A92F-1CDD-B8974BC40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6D8CF6-CCAF-668C-43C6-E01054B8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F2ED-21AC-5C4A-83B1-94E23DC181C8}" type="datetime1">
              <a:rPr lang="it-IT" smtClean="0"/>
              <a:t>09/06/25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377811-0805-FD56-9BFC-EF5E206F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5DEF87-99D9-4162-1BF6-000237C9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60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F0CCA-E5AC-84A6-E7DC-897EB4A6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A40AC4-1FF8-404C-FE48-D654CA147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63111A-00FB-B9DC-6230-3DBAFBC8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BAC206-769C-7FB1-2AD1-FD273C1C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3E1-2BA5-054C-B011-282BF860DB62}" type="datetime1">
              <a:rPr lang="it-IT" smtClean="0"/>
              <a:t>09/06/25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B08807-DDC4-33A2-9694-1F7D2209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F2585E-33AB-4693-356D-83C53804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85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F9665-9D5E-CA4F-A6D4-53280622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09074E-1C04-1E7E-428E-7EFD78DD3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BA8D30-6E56-4627-54C3-D2A963387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12ED22-A68F-6B0E-4465-54BE5E5B8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EF174C-3DF1-62A8-7E9C-1916044D0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44F7E7-FEED-5F5D-549C-F5B2EE19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154E-D1DA-624E-BECE-BB25F07BBA28}" type="datetime1">
              <a:rPr lang="it-IT" smtClean="0"/>
              <a:t>09/06/25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F53846-F7CE-BE18-306D-A5590AA1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B18A79-B35B-E9D6-DB61-F437906B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89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A2B14-02B3-1374-5231-245692A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1D4DA1-8A40-FE76-BE0A-4014D49F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7E70-4334-2947-952F-D57394B4C727}" type="datetime1">
              <a:rPr lang="it-IT" smtClean="0"/>
              <a:t>09/06/25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B363E7-81FB-3227-4476-DC12F052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93D762-2B23-D69A-8FCE-1A648650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95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31917D-6618-72BE-0C5B-A5BCF47F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D83E-23B7-6748-BEEC-D669850F772D}" type="datetime1">
              <a:rPr lang="it-IT" smtClean="0"/>
              <a:t>09/06/25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2E7B51-7474-40F2-655A-79B08976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28437D-9621-8562-95AC-FB72D766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41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B2F79-F2CF-0CEB-2E76-1F0A7762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C13C16-EE31-E10E-245A-C303B5EF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B05640-6A74-3FA6-B766-FB3C8CD96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23458B-2541-4F48-13B4-45454E84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F53C-CBBE-C141-8243-E5C8354C7DA6}" type="datetime1">
              <a:rPr lang="it-IT" smtClean="0"/>
              <a:t>09/06/25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DA78E1-F466-5008-F8FE-A72BD2F7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44705A-1A1A-FDFD-512F-94DA5533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0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990A2-752B-1E06-DB50-A53EB73D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B34980-9BAE-F345-768A-2CD45FDC6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4C0CB5-75C0-4B09-3C71-D8BF22F17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3FAECE-0C4E-945F-EC1A-7816662E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307-463D-344E-99CB-D8B3B5CE6A0B}" type="datetime1">
              <a:rPr lang="it-IT" smtClean="0"/>
              <a:t>09/06/25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52749F-5490-9298-5CDE-9E77F2F6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81098F-BB1C-6E0D-A727-E69F9A29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8149-E6F3-CA40-A619-53008A84FD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80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C7543D-4CDE-774D-CF0A-85D4256B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BBCD13-41F2-7199-EB3B-6F1B39B83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B8E67E-08AC-7280-B0C1-86A393E2A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C9FAEE91-F3D7-BB47-8E0E-D28E6C95AC39}" type="datetime1">
              <a:rPr lang="it-IT" smtClean="0"/>
              <a:t>09/06/25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CFCB3F-976E-3658-BDEB-DB0852920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2BE8D-E48A-3545-6E68-8E15C371A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3FD08149-E6F3-CA40-A619-53008A84FD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0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72005D-0818-D2A7-C0F1-90984950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</a:t>
            </a:fld>
            <a:endParaRPr lang="it-IT" dirty="0"/>
          </a:p>
        </p:txBody>
      </p:sp>
      <p:pic>
        <p:nvPicPr>
          <p:cNvPr id="6" name="Immagine 5" descr="Immagine che contiene testo, schermata, illustrazione, design&#10;&#10;Il contenuto generato dall'IA potrebbe non essere corretto.">
            <a:extLst>
              <a:ext uri="{FF2B5EF4-FFF2-40B4-BE49-F238E27FC236}">
                <a16:creationId xmlns:a16="http://schemas.microsoft.com/office/drawing/2014/main" id="{8C6F54EB-49DB-0009-EF13-770E323B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3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AFE809-C535-EB85-64AD-65BA67F6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11F1D8-45EE-D4FB-0AEC-E52A67C9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10</a:t>
            </a:fld>
            <a:endParaRPr lang="it-IT" dirty="0"/>
          </a:p>
        </p:txBody>
      </p:sp>
      <p:sp>
        <p:nvSpPr>
          <p:cNvPr id="2" name="Titolo 8">
            <a:extLst>
              <a:ext uri="{FF2B5EF4-FFF2-40B4-BE49-F238E27FC236}">
                <a16:creationId xmlns:a16="http://schemas.microsoft.com/office/drawing/2014/main" id="{4A4C9515-2741-1F56-1559-59DE40DACB46}"/>
              </a:ext>
            </a:extLst>
          </p:cNvPr>
          <p:cNvSpPr txBox="1">
            <a:spLocks/>
          </p:cNvSpPr>
          <p:nvPr/>
        </p:nvSpPr>
        <p:spPr>
          <a:xfrm>
            <a:off x="-1091955" y="2442945"/>
            <a:ext cx="6135009" cy="1972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  <a:t>Chi è</a:t>
            </a:r>
            <a:b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</a:br>
            <a: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  <a:t>vittima?</a:t>
            </a:r>
            <a:endParaRPr lang="it-IT" dirty="0">
              <a:solidFill>
                <a:srgbClr val="005093"/>
              </a:solidFill>
            </a:endParaRPr>
          </a:p>
        </p:txBody>
      </p:sp>
      <p:pic>
        <p:nvPicPr>
          <p:cNvPr id="4" name="Immagine 3" descr="Immagine che contiene testo, schermata, ce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57ABDA0-9DDE-072D-5A63-4302E735C6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31" t="22245" r="1540" b="29174"/>
          <a:stretch>
            <a:fillRect/>
          </a:stretch>
        </p:blipFill>
        <p:spPr>
          <a:xfrm>
            <a:off x="5338531" y="1124045"/>
            <a:ext cx="9846052" cy="52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C6377-934C-5653-D88F-65803F15A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6E440C-D1A0-FF5A-5B6B-B5712BF7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11</a:t>
            </a:fld>
            <a:endParaRPr lang="it-IT" dirty="0"/>
          </a:p>
        </p:txBody>
      </p:sp>
      <p:sp>
        <p:nvSpPr>
          <p:cNvPr id="2" name="Titolo 8">
            <a:extLst>
              <a:ext uri="{FF2B5EF4-FFF2-40B4-BE49-F238E27FC236}">
                <a16:creationId xmlns:a16="http://schemas.microsoft.com/office/drawing/2014/main" id="{31E1A16C-A691-2890-F904-00D0FF8DEAD2}"/>
              </a:ext>
            </a:extLst>
          </p:cNvPr>
          <p:cNvSpPr txBox="1">
            <a:spLocks/>
          </p:cNvSpPr>
          <p:nvPr/>
        </p:nvSpPr>
        <p:spPr>
          <a:xfrm>
            <a:off x="-1091955" y="2442945"/>
            <a:ext cx="6135009" cy="1972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  <a:t>Chi è</a:t>
            </a:r>
            <a:b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</a:br>
            <a: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  <a:t>vittima?</a:t>
            </a:r>
            <a:endParaRPr lang="it-IT" dirty="0">
              <a:solidFill>
                <a:srgbClr val="005093"/>
              </a:solidFill>
            </a:endParaRPr>
          </a:p>
        </p:txBody>
      </p:sp>
      <p:pic>
        <p:nvPicPr>
          <p:cNvPr id="3" name="Immagine 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93AE57D4-80C4-EC74-8970-0F19800CE4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9443" b="-2028"/>
          <a:stretch>
            <a:fillRect/>
          </a:stretch>
        </p:blipFill>
        <p:spPr>
          <a:xfrm>
            <a:off x="991876" y="-1857312"/>
            <a:ext cx="13918768" cy="109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D062E-F624-2B84-F7D7-A59689F6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FB09EC-6F01-ADD5-521B-5A3C413E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12</a:t>
            </a:fld>
            <a:endParaRPr lang="it-IT" dirty="0"/>
          </a:p>
        </p:txBody>
      </p:sp>
      <p:pic>
        <p:nvPicPr>
          <p:cNvPr id="4" name="Immagine 3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247BB247-6CAC-9E99-B78F-9E6F5E97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38" t="23239" r="838" b="6054"/>
          <a:stretch>
            <a:fillRect/>
          </a:stretch>
        </p:blipFill>
        <p:spPr>
          <a:xfrm>
            <a:off x="-1349220" y="1468582"/>
            <a:ext cx="14890439" cy="74432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91C693-9DCC-7672-629E-A1A1E84A3C8C}"/>
              </a:ext>
            </a:extLst>
          </p:cNvPr>
          <p:cNvSpPr txBox="1"/>
          <p:nvPr/>
        </p:nvSpPr>
        <p:spPr>
          <a:xfrm>
            <a:off x="188180" y="1243962"/>
            <a:ext cx="590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6600"/>
                </a:solidFill>
              </a:rPr>
              <a:t>Età e maltrattamento</a:t>
            </a:r>
            <a:endParaRPr lang="en-US" sz="4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1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9B85C-AA12-57D7-F906-3F04517DC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70E3F3-8B92-5877-89BA-55087CC4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13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FD02B1-69DA-F3AF-A532-0B09772F6A47}"/>
              </a:ext>
            </a:extLst>
          </p:cNvPr>
          <p:cNvSpPr txBox="1"/>
          <p:nvPr/>
        </p:nvSpPr>
        <p:spPr>
          <a:xfrm>
            <a:off x="188180" y="1243962"/>
            <a:ext cx="590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6600"/>
                </a:solidFill>
              </a:rPr>
              <a:t>Età e maltrattamento</a:t>
            </a:r>
            <a:endParaRPr lang="en-US" sz="4400" b="1" dirty="0">
              <a:solidFill>
                <a:srgbClr val="FF6600"/>
              </a:solidFill>
            </a:endParaRPr>
          </a:p>
        </p:txBody>
      </p:sp>
      <p:pic>
        <p:nvPicPr>
          <p:cNvPr id="2" name="Immagine 1" descr="Immagine che contiene schermata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0E0551BA-F644-05DC-66BD-4D371720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028" y="-283147"/>
            <a:ext cx="13048053" cy="92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7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8859F-1049-A62C-78CB-1B52052AD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8562D2-A43A-A57D-A018-EE090D17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14</a:t>
            </a:fld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AA5905-AE97-FADF-0636-DE9F8A96380B}"/>
              </a:ext>
            </a:extLst>
          </p:cNvPr>
          <p:cNvSpPr txBox="1"/>
          <p:nvPr/>
        </p:nvSpPr>
        <p:spPr>
          <a:xfrm>
            <a:off x="290530" y="1055730"/>
            <a:ext cx="6179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66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Quale maltrattamento?</a:t>
            </a:r>
          </a:p>
        </p:txBody>
      </p:sp>
      <p:pic>
        <p:nvPicPr>
          <p:cNvPr id="3" name="Immagine 2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86CDA45E-DC34-D2BA-4566-E2D4A919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30" y="-313255"/>
            <a:ext cx="12394709" cy="87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D45C14-C4E5-FB40-3ADF-1539B574F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A4DA03-8A4B-44C7-E21C-8613CD2F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15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006C34-D7C1-25CE-F414-C488CF45B1A4}"/>
              </a:ext>
            </a:extLst>
          </p:cNvPr>
          <p:cNvSpPr txBox="1"/>
          <p:nvPr/>
        </p:nvSpPr>
        <p:spPr>
          <a:xfrm>
            <a:off x="262821" y="1360529"/>
            <a:ext cx="6179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00509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 è vittima…</a:t>
            </a:r>
          </a:p>
          <a:p>
            <a:r>
              <a:rPr lang="it-IT" sz="4800" b="1" dirty="0">
                <a:solidFill>
                  <a:srgbClr val="00509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 cosa?</a:t>
            </a:r>
          </a:p>
        </p:txBody>
      </p:sp>
      <p:pic>
        <p:nvPicPr>
          <p:cNvPr id="6" name="Immagine 5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9918DC53-61FD-F60F-CEC5-A7AD6AC9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251" y="-692726"/>
            <a:ext cx="13777026" cy="97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5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A10CC5-EDB3-FAD8-0839-6B5E8B2A0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A01881-FC10-0980-AC74-12BDBA22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16</a:t>
            </a:fld>
            <a:endParaRPr lang="it-IT" dirty="0"/>
          </a:p>
        </p:txBody>
      </p:sp>
      <p:pic>
        <p:nvPicPr>
          <p:cNvPr id="2" name="Immagine 1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4287BA63-24F0-5579-13F3-137C5C90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0" y="-621598"/>
            <a:ext cx="12483827" cy="88255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56B4C8-3B07-B282-FCD1-EE94D0914945}"/>
              </a:ext>
            </a:extLst>
          </p:cNvPr>
          <p:cNvSpPr txBox="1"/>
          <p:nvPr/>
        </p:nvSpPr>
        <p:spPr>
          <a:xfrm>
            <a:off x="286737" y="1163782"/>
            <a:ext cx="580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66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Riconoscibilità </a:t>
            </a:r>
          </a:p>
          <a:p>
            <a:r>
              <a:rPr lang="it-IT" sz="3600" b="1" dirty="0">
                <a:solidFill>
                  <a:srgbClr val="FF66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 maltrattamento</a:t>
            </a:r>
            <a:endParaRPr lang="en-US" sz="3600" b="1" dirty="0">
              <a:solidFill>
                <a:srgbClr val="FF66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A9271-D1FB-01C4-E866-B36D330F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9AEB7B-A4A1-46A9-0AE1-50C55A14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17</a:t>
            </a:fld>
            <a:endParaRPr lang="it-IT" dirty="0"/>
          </a:p>
        </p:txBody>
      </p:sp>
      <p:pic>
        <p:nvPicPr>
          <p:cNvPr id="4" name="Immagine 3" descr="Immagine che contiene testo, schermata, cerchio&#10;&#10;Il contenuto generato dall'IA potrebbe non essere corretto.">
            <a:extLst>
              <a:ext uri="{FF2B5EF4-FFF2-40B4-BE49-F238E27FC236}">
                <a16:creationId xmlns:a16="http://schemas.microsoft.com/office/drawing/2014/main" id="{19C2A332-C356-3BD1-9C78-896AA500E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824" y="0"/>
            <a:ext cx="12525648" cy="8855075"/>
          </a:xfrm>
          <a:prstGeom prst="rect">
            <a:avLst/>
          </a:prstGeom>
        </p:spPr>
      </p:pic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D2B0F2C-4068-3CAC-B31B-C33942DAFD6F}"/>
              </a:ext>
            </a:extLst>
          </p:cNvPr>
          <p:cNvSpPr txBox="1">
            <a:spLocks/>
          </p:cNvSpPr>
          <p:nvPr/>
        </p:nvSpPr>
        <p:spPr>
          <a:xfrm>
            <a:off x="337013" y="1409897"/>
            <a:ext cx="8529896" cy="17697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b="1" dirty="0">
                <a:solidFill>
                  <a:srgbClr val="FF6600"/>
                </a:solidFill>
              </a:rPr>
              <a:t>Di quante forme di maltrattamento è vittima il minorenne?</a:t>
            </a:r>
          </a:p>
        </p:txBody>
      </p:sp>
    </p:spTree>
    <p:extLst>
      <p:ext uri="{BB962C8B-B14F-4D97-AF65-F5344CB8AC3E}">
        <p14:creationId xmlns:p14="http://schemas.microsoft.com/office/powerpoint/2010/main" val="94738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926059-3838-157B-3D47-60B72C00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8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46D2CF58-6853-1879-216B-A4573CB9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1890" y="-999628"/>
            <a:ext cx="14370408" cy="10159237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8D78-47C2-816E-34C6-3370D78F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18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BBBE66-E744-60B4-4BD7-614E7B5AD683}"/>
              </a:ext>
            </a:extLst>
          </p:cNvPr>
          <p:cNvSpPr txBox="1">
            <a:spLocks/>
          </p:cNvSpPr>
          <p:nvPr/>
        </p:nvSpPr>
        <p:spPr>
          <a:xfrm>
            <a:off x="0" y="1371148"/>
            <a:ext cx="3092480" cy="139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rgbClr val="005093"/>
                </a:solidFill>
                <a:ea typeface="Source Sans Pro" panose="020B0503030403020204" pitchFamily="34" charset="0"/>
              </a:rPr>
              <a:t>L’autore</a:t>
            </a:r>
            <a:br>
              <a:rPr lang="it-IT" sz="4400" b="1" dirty="0">
                <a:solidFill>
                  <a:srgbClr val="005093"/>
                </a:solidFill>
                <a:ea typeface="Source Sans Pro" panose="020B0503030403020204" pitchFamily="34" charset="0"/>
              </a:rPr>
            </a:br>
            <a:endParaRPr lang="it-IT" sz="4400" b="1" dirty="0">
              <a:solidFill>
                <a:srgbClr val="005093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0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5E1CA5-1587-76CB-CB5F-2D340DC84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43C091-25F1-59FB-A4DA-5597A1B5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19</a:t>
            </a:fld>
            <a:endParaRPr lang="it-IT" dirty="0"/>
          </a:p>
        </p:txBody>
      </p:sp>
      <p:pic>
        <p:nvPicPr>
          <p:cNvPr id="4" name="Immagine 3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367639E0-7C72-9771-1DB3-5EDA7D76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4648" y="-2009461"/>
            <a:ext cx="17961296" cy="1269783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B580881-20DA-AF9A-17E2-98FC20A21B93}"/>
              </a:ext>
            </a:extLst>
          </p:cNvPr>
          <p:cNvSpPr txBox="1">
            <a:spLocks/>
          </p:cNvSpPr>
          <p:nvPr/>
        </p:nvSpPr>
        <p:spPr>
          <a:xfrm>
            <a:off x="396443" y="1330037"/>
            <a:ext cx="7071157" cy="872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400" b="1">
                <a:solidFill>
                  <a:schemeClr val="accent2"/>
                </a:solidFill>
                <a:ea typeface="Source Sans Pro" panose="020B0503030403020204" pitchFamily="34" charset="0"/>
              </a:rPr>
              <a:t>Chi è vittima dentro casa?</a:t>
            </a:r>
            <a:endParaRPr lang="it-IT" sz="4400" b="1" dirty="0">
              <a:solidFill>
                <a:schemeClr val="accent2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4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AFD4A-3258-1252-3689-D053517A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A3B36-9BD2-75E3-1A0B-CA2B95F3E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  <a:t>I</a:t>
            </a:r>
            <a:b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</a:br>
            <a:r>
              <a:rPr lang="it-IT" b="1" dirty="0">
                <a:solidFill>
                  <a:srgbClr val="005093"/>
                </a:solidFill>
                <a:ea typeface="Source Sans Pro" panose="020B0503030403020204" pitchFamily="34" charset="0"/>
              </a:rPr>
              <a:t>RISULTATI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2A411F-1E9F-6DAF-BD44-45A335990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709" y="4105275"/>
            <a:ext cx="10706582" cy="1655762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FF6600"/>
                </a:solidFill>
              </a:rPr>
              <a:t>Federica Giannotta                                                                      Rocco Briganti</a:t>
            </a:r>
          </a:p>
          <a:p>
            <a:pPr algn="just"/>
            <a:r>
              <a:rPr lang="it-IT" b="1" dirty="0">
                <a:solidFill>
                  <a:srgbClr val="005093"/>
                </a:solidFill>
              </a:rPr>
              <a:t>Terre </a:t>
            </a:r>
            <a:r>
              <a:rPr lang="it-IT" b="1" dirty="0" err="1">
                <a:solidFill>
                  <a:srgbClr val="005093"/>
                </a:solidFill>
              </a:rPr>
              <a:t>des</a:t>
            </a:r>
            <a:r>
              <a:rPr lang="it-IT" b="1" dirty="0">
                <a:solidFill>
                  <a:srgbClr val="005093"/>
                </a:solidFill>
              </a:rPr>
              <a:t> </a:t>
            </a:r>
            <a:r>
              <a:rPr lang="it-IT" b="1" dirty="0" err="1">
                <a:solidFill>
                  <a:srgbClr val="005093"/>
                </a:solidFill>
              </a:rPr>
              <a:t>Hommes</a:t>
            </a:r>
            <a:r>
              <a:rPr lang="it-IT" b="1" dirty="0">
                <a:solidFill>
                  <a:srgbClr val="005093"/>
                </a:solidFill>
              </a:rPr>
              <a:t> Italia				       CISMAI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A5DC1F-ED21-132F-C805-0B5ED9C4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727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81847-9399-D750-47BD-D9C386AD6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D20ADD-06E9-FBBE-FE87-E3BDA13E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20</a:t>
            </a:fld>
            <a:endParaRPr lang="it-IT" dirty="0"/>
          </a:p>
        </p:txBody>
      </p:sp>
      <p:pic>
        <p:nvPicPr>
          <p:cNvPr id="2" name="Immagine 1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C08102CA-8E71-7732-E4F4-744B022D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32" y="-1011382"/>
            <a:ext cx="13464613" cy="951888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DBF4BA8C-53B7-766B-7DAE-888E24C15781}"/>
              </a:ext>
            </a:extLst>
          </p:cNvPr>
          <p:cNvSpPr txBox="1">
            <a:spLocks/>
          </p:cNvSpPr>
          <p:nvPr/>
        </p:nvSpPr>
        <p:spPr>
          <a:xfrm>
            <a:off x="113007" y="705987"/>
            <a:ext cx="3392194" cy="1155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5093"/>
                </a:solidFill>
                <a:ea typeface="Source Sans Pro" panose="020B0503030403020204" pitchFamily="34" charset="0"/>
              </a:rPr>
              <a:t>Chi segnala?</a:t>
            </a:r>
          </a:p>
        </p:txBody>
      </p:sp>
    </p:spTree>
    <p:extLst>
      <p:ext uri="{BB962C8B-B14F-4D97-AF65-F5344CB8AC3E}">
        <p14:creationId xmlns:p14="http://schemas.microsoft.com/office/powerpoint/2010/main" val="177251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976D0-67FA-6188-73D5-DCD4790D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60A957-C1AB-2089-CFDA-27590195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21</a:t>
            </a:fld>
            <a:endParaRPr lang="it-IT" dirty="0"/>
          </a:p>
        </p:txBody>
      </p:sp>
      <p:pic>
        <p:nvPicPr>
          <p:cNvPr id="4" name="Segnaposto contenuto 11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101B6107-DA25-88EA-0372-53E8168A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15" y="120744"/>
            <a:ext cx="10626969" cy="7512793"/>
          </a:xfrm>
          <a:prstGeom prst="rect">
            <a:avLst/>
          </a:prstGeom>
        </p:spPr>
      </p:pic>
      <p:pic>
        <p:nvPicPr>
          <p:cNvPr id="6" name="Segnaposto contenuto 8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EE08E2F0-21BA-74F9-4434-0BD43B88A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6370" y="120744"/>
            <a:ext cx="10626969" cy="7512793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B9AC7DB-78D9-96EC-B1C7-BE52A82B7B05}"/>
              </a:ext>
            </a:extLst>
          </p:cNvPr>
          <p:cNvSpPr txBox="1">
            <a:spLocks/>
          </p:cNvSpPr>
          <p:nvPr/>
        </p:nvSpPr>
        <p:spPr>
          <a:xfrm>
            <a:off x="119769" y="1042594"/>
            <a:ext cx="5976231" cy="703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5093"/>
                </a:solidFill>
                <a:ea typeface="Source Sans Pro" panose="020B0503030403020204" pitchFamily="34" charset="0"/>
              </a:rPr>
              <a:t>Territori e segnalazione</a:t>
            </a:r>
          </a:p>
        </p:txBody>
      </p:sp>
    </p:spTree>
    <p:extLst>
      <p:ext uri="{BB962C8B-B14F-4D97-AF65-F5344CB8AC3E}">
        <p14:creationId xmlns:p14="http://schemas.microsoft.com/office/powerpoint/2010/main" val="11446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76BBC-F85D-483F-E009-F11B2C75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22CCA3-B295-95E9-FCFC-C19A97E3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22</a:t>
            </a:fld>
            <a:endParaRPr lang="it-IT" dirty="0"/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750619E4-BF49-F60A-AD9B-498A42E43E51}"/>
              </a:ext>
            </a:extLst>
          </p:cNvPr>
          <p:cNvSpPr txBox="1">
            <a:spLocks/>
          </p:cNvSpPr>
          <p:nvPr/>
        </p:nvSpPr>
        <p:spPr>
          <a:xfrm>
            <a:off x="281596" y="1396041"/>
            <a:ext cx="4955422" cy="35394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b="1" dirty="0">
                <a:solidFill>
                  <a:srgbClr val="FF6600"/>
                </a:solidFill>
              </a:rPr>
              <a:t>Come si supportano le vittime?</a:t>
            </a:r>
          </a:p>
        </p:txBody>
      </p:sp>
      <p:pic>
        <p:nvPicPr>
          <p:cNvPr id="3" name="Immagine 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9A2E0852-074C-F20D-C23A-4E7577E1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3" y="-535907"/>
            <a:ext cx="12441382" cy="87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F8842-9D74-4B9C-55F9-F620ADF47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48328C-1510-5B1B-1FD8-85767B91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23</a:t>
            </a:fld>
            <a:endParaRPr lang="it-IT" dirty="0"/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B35E0107-D7CC-22C8-4B58-8C41463E4404}"/>
              </a:ext>
            </a:extLst>
          </p:cNvPr>
          <p:cNvSpPr txBox="1">
            <a:spLocks/>
          </p:cNvSpPr>
          <p:nvPr/>
        </p:nvSpPr>
        <p:spPr>
          <a:xfrm>
            <a:off x="364723" y="1493023"/>
            <a:ext cx="4955422" cy="35394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000" b="1" dirty="0">
                <a:solidFill>
                  <a:srgbClr val="FF6600"/>
                </a:solidFill>
              </a:rPr>
              <a:t>Quanto dura il supporto alle vittime?</a:t>
            </a:r>
          </a:p>
        </p:txBody>
      </p:sp>
      <p:pic>
        <p:nvPicPr>
          <p:cNvPr id="4" name="Immagine 3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7DBAA616-E2B7-F3E3-91FD-D6A7813D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10" y="-1248875"/>
            <a:ext cx="13819001" cy="97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0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04439-A69E-A5CB-83F9-42ADA7EFA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B27FD9-29B1-629E-FA10-77263587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24</a:t>
            </a:fld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AE93AE1-E83C-B46C-D884-1075E2B8736D}"/>
              </a:ext>
            </a:extLst>
          </p:cNvPr>
          <p:cNvSpPr txBox="1">
            <a:spLocks/>
          </p:cNvSpPr>
          <p:nvPr/>
        </p:nvSpPr>
        <p:spPr>
          <a:xfrm>
            <a:off x="3125851" y="1458457"/>
            <a:ext cx="5519385" cy="641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800" b="1" dirty="0">
                <a:solidFill>
                  <a:srgbClr val="FF6600"/>
                </a:solidFill>
              </a:rPr>
              <a:t>RACCOMANDAZIONI</a:t>
            </a:r>
          </a:p>
          <a:p>
            <a:endParaRPr lang="it-IT" sz="4800" b="1" dirty="0">
              <a:solidFill>
                <a:srgbClr val="FF66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7F1FE5-30EA-79C6-BE37-21D3AE1474C8}"/>
              </a:ext>
            </a:extLst>
          </p:cNvPr>
          <p:cNvSpPr txBox="1"/>
          <p:nvPr/>
        </p:nvSpPr>
        <p:spPr>
          <a:xfrm>
            <a:off x="1136248" y="2889999"/>
            <a:ext cx="45951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SISTEMA NAZIONALE DI RACCOLTA DATI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ADESIONE ITALIA A </a:t>
            </a:r>
            <a:r>
              <a:rPr lang="it-IT" b="1" dirty="0"/>
              <a:t>GLOBAL PACT TO END VIOLENCE AGAINST CHILDREN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dirty="0"/>
              <a:t>INVESTIMENTI</a:t>
            </a:r>
            <a:r>
              <a:rPr lang="it-IT" b="1" dirty="0"/>
              <a:t> </a:t>
            </a:r>
          </a:p>
          <a:p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91AB58-6A1C-AB46-085F-41B78A7CA031}"/>
              </a:ext>
            </a:extLst>
          </p:cNvPr>
          <p:cNvSpPr txBox="1"/>
          <p:nvPr/>
        </p:nvSpPr>
        <p:spPr>
          <a:xfrm>
            <a:off x="7350454" y="2889999"/>
            <a:ext cx="4272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RICONOSCIMENTO MALTRATTAMENTO COME </a:t>
            </a:r>
            <a:r>
              <a:rPr lang="it-IT" b="1" dirty="0"/>
              <a:t>LEA</a:t>
            </a:r>
            <a:r>
              <a:rPr lang="it-IT" dirty="0"/>
              <a:t> E </a:t>
            </a:r>
            <a:r>
              <a:rPr lang="it-IT" b="1" dirty="0"/>
              <a:t>LEPS</a:t>
            </a:r>
          </a:p>
          <a:p>
            <a:endParaRPr lang="it-IT" dirty="0"/>
          </a:p>
          <a:p>
            <a:r>
              <a:rPr lang="it-IT" dirty="0"/>
              <a:t>FORMAZIONE PROFESSIONISTI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LINEE GUIDA</a:t>
            </a:r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8" name="Elemento grafico 7" descr="Segno di spunta con riempimento a tinta unita">
            <a:extLst>
              <a:ext uri="{FF2B5EF4-FFF2-40B4-BE49-F238E27FC236}">
                <a16:creationId xmlns:a16="http://schemas.microsoft.com/office/drawing/2014/main" id="{DE7EFD54-0CB2-1DC9-2944-3810D1C6A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559" y="2668502"/>
            <a:ext cx="693424" cy="693424"/>
          </a:xfrm>
          <a:prstGeom prst="rect">
            <a:avLst/>
          </a:prstGeom>
        </p:spPr>
      </p:pic>
      <p:pic>
        <p:nvPicPr>
          <p:cNvPr id="9" name="Elemento grafico 8" descr="Segno di spunta con riempimento a tinta unita">
            <a:extLst>
              <a:ext uri="{FF2B5EF4-FFF2-40B4-BE49-F238E27FC236}">
                <a16:creationId xmlns:a16="http://schemas.microsoft.com/office/drawing/2014/main" id="{CFF240CB-1B56-8EF1-F125-29D3996C7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999" y="3601286"/>
            <a:ext cx="693423" cy="693423"/>
          </a:xfrm>
          <a:prstGeom prst="rect">
            <a:avLst/>
          </a:prstGeom>
        </p:spPr>
      </p:pic>
      <p:pic>
        <p:nvPicPr>
          <p:cNvPr id="10" name="Elemento grafico 9" descr="Segno di spunta con riempimento a tinta unita">
            <a:extLst>
              <a:ext uri="{FF2B5EF4-FFF2-40B4-BE49-F238E27FC236}">
                <a16:creationId xmlns:a16="http://schemas.microsoft.com/office/drawing/2014/main" id="{71DB7953-8124-9280-9251-B63CD6C25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031" y="2704275"/>
            <a:ext cx="693423" cy="693423"/>
          </a:xfrm>
          <a:prstGeom prst="rect">
            <a:avLst/>
          </a:prstGeom>
        </p:spPr>
      </p:pic>
      <p:pic>
        <p:nvPicPr>
          <p:cNvPr id="11" name="Elemento grafico 10" descr="Segno di spunta con riempimento a tinta unita">
            <a:extLst>
              <a:ext uri="{FF2B5EF4-FFF2-40B4-BE49-F238E27FC236}">
                <a16:creationId xmlns:a16="http://schemas.microsoft.com/office/drawing/2014/main" id="{B2CDAA04-BB1F-D3C4-99A1-231039BA7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031" y="3537625"/>
            <a:ext cx="693423" cy="693423"/>
          </a:xfrm>
          <a:prstGeom prst="rect">
            <a:avLst/>
          </a:prstGeom>
        </p:spPr>
      </p:pic>
      <p:pic>
        <p:nvPicPr>
          <p:cNvPr id="12" name="Elemento grafico 11" descr="Segno di spunta con riempimento a tinta unita">
            <a:extLst>
              <a:ext uri="{FF2B5EF4-FFF2-40B4-BE49-F238E27FC236}">
                <a16:creationId xmlns:a16="http://schemas.microsoft.com/office/drawing/2014/main" id="{DF815A8A-0A3E-B883-A431-850211259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031" y="4347416"/>
            <a:ext cx="693423" cy="693423"/>
          </a:xfrm>
          <a:prstGeom prst="rect">
            <a:avLst/>
          </a:prstGeom>
        </p:spPr>
      </p:pic>
      <p:pic>
        <p:nvPicPr>
          <p:cNvPr id="13" name="Elemento grafico 12" descr="Segno di spunta con riempimento a tinta unita">
            <a:extLst>
              <a:ext uri="{FF2B5EF4-FFF2-40B4-BE49-F238E27FC236}">
                <a16:creationId xmlns:a16="http://schemas.microsoft.com/office/drawing/2014/main" id="{2FEE5B1C-A02D-3EFC-445F-074A31283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069" y="4516206"/>
            <a:ext cx="693423" cy="6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EF3A71-E10F-7737-8E8C-915D96120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D6469C-664F-6EDC-EFC8-EED28F7D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25</a:t>
            </a:fld>
            <a:endParaRPr lang="it-IT" dirty="0"/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CE20FBA-5294-C196-2C3D-C2B840DCC8CC}"/>
              </a:ext>
            </a:extLst>
          </p:cNvPr>
          <p:cNvSpPr txBox="1">
            <a:spLocks/>
          </p:cNvSpPr>
          <p:nvPr/>
        </p:nvSpPr>
        <p:spPr>
          <a:xfrm>
            <a:off x="5016322" y="2999852"/>
            <a:ext cx="2159356" cy="8582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800" b="1" dirty="0">
                <a:solidFill>
                  <a:srgbClr val="FF6600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76097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22075-01C2-FCFD-8B31-E424C68E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F66A16-1082-9415-16B0-B9AC58C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3</a:t>
            </a:fld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F12642C-169B-6F45-8621-6C456B815E39}"/>
              </a:ext>
            </a:extLst>
          </p:cNvPr>
          <p:cNvSpPr txBox="1">
            <a:spLocks/>
          </p:cNvSpPr>
          <p:nvPr/>
        </p:nvSpPr>
        <p:spPr>
          <a:xfrm>
            <a:off x="757523" y="2094360"/>
            <a:ext cx="4170077" cy="208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005093"/>
                </a:solidFill>
                <a:ea typeface="Source Sans Pro" panose="020B0503030403020204" pitchFamily="34" charset="0"/>
              </a:rPr>
              <a:t>Quanti i </a:t>
            </a:r>
            <a:br>
              <a:rPr lang="it-IT" sz="4800" b="1" dirty="0">
                <a:solidFill>
                  <a:srgbClr val="005093"/>
                </a:solidFill>
                <a:ea typeface="Source Sans Pro" panose="020B0503030403020204" pitchFamily="34" charset="0"/>
              </a:rPr>
            </a:br>
            <a:r>
              <a:rPr lang="it-IT" sz="4800" b="1" dirty="0">
                <a:solidFill>
                  <a:srgbClr val="005093"/>
                </a:solidFill>
                <a:ea typeface="Source Sans Pro" panose="020B0503030403020204" pitchFamily="34" charset="0"/>
              </a:rPr>
              <a:t>minorenni fragili?</a:t>
            </a:r>
          </a:p>
        </p:txBody>
      </p:sp>
      <p:pic>
        <p:nvPicPr>
          <p:cNvPr id="10" name="Segnaposto contenuto 5" descr="Immagine che contiene testo, schermata, Carattere, grafica&#10;&#10;Il contenuto generato dall'IA potrebbe non essere corretto.">
            <a:extLst>
              <a:ext uri="{FF2B5EF4-FFF2-40B4-BE49-F238E27FC236}">
                <a16:creationId xmlns:a16="http://schemas.microsoft.com/office/drawing/2014/main" id="{B4077E7A-C757-539D-18E7-0B35A2F81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" t="17317" r="2"/>
          <a:stretch>
            <a:fillRect/>
          </a:stretch>
        </p:blipFill>
        <p:spPr>
          <a:xfrm>
            <a:off x="1925780" y="731705"/>
            <a:ext cx="12795597" cy="74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8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F49D1-FFB3-1B38-5398-FE1C575F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92B841-88F6-5842-DFF3-234B9DEA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4</a:t>
            </a:fld>
            <a:endParaRPr lang="it-IT" dirty="0"/>
          </a:p>
        </p:txBody>
      </p:sp>
      <p:pic>
        <p:nvPicPr>
          <p:cNvPr id="2" name="Segnaposto contenuto 2" descr="Immagine che contiene testo, schermata, ce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AFF520D-045C-13EC-C425-FA9EB13F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54" t="31845" r="33267" b="33157"/>
          <a:stretch>
            <a:fillRect/>
          </a:stretch>
        </p:blipFill>
        <p:spPr>
          <a:xfrm>
            <a:off x="3657600" y="2381437"/>
            <a:ext cx="5900928" cy="3824291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D824754-8420-2B85-C034-ED98E05A7A5F}"/>
              </a:ext>
            </a:extLst>
          </p:cNvPr>
          <p:cNvSpPr txBox="1">
            <a:spLocks/>
          </p:cNvSpPr>
          <p:nvPr/>
        </p:nvSpPr>
        <p:spPr>
          <a:xfrm>
            <a:off x="225136" y="1176441"/>
            <a:ext cx="7834745" cy="852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005093"/>
                </a:solidFill>
                <a:ea typeface="Source Sans Pro" panose="020B0503030403020204" pitchFamily="34" charset="0"/>
              </a:rPr>
              <a:t>Chi sono i minorenni fragili?</a:t>
            </a:r>
          </a:p>
        </p:txBody>
      </p:sp>
    </p:spTree>
    <p:extLst>
      <p:ext uri="{BB962C8B-B14F-4D97-AF65-F5344CB8AC3E}">
        <p14:creationId xmlns:p14="http://schemas.microsoft.com/office/powerpoint/2010/main" val="11936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5C91F-38A4-C132-2F61-33560CB4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2BA3FC-068C-2CEC-03A2-FB2FCEE2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5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B028D94-D951-47C8-5258-7F8E349ED8A5}"/>
              </a:ext>
            </a:extLst>
          </p:cNvPr>
          <p:cNvSpPr txBox="1">
            <a:spLocks/>
          </p:cNvSpPr>
          <p:nvPr/>
        </p:nvSpPr>
        <p:spPr>
          <a:xfrm>
            <a:off x="225136" y="1218005"/>
            <a:ext cx="7834745" cy="852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005093"/>
                </a:solidFill>
                <a:ea typeface="Source Sans Pro" panose="020B0503030403020204" pitchFamily="34" charset="0"/>
              </a:rPr>
              <a:t>Chi sono i minorenni fragili?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98AE9B-9DCA-FA35-71E8-6598A62B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71" y="2314468"/>
            <a:ext cx="8707445" cy="37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F328FA-89CD-CA13-B62B-6D2E0CDA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AF3A8F-765B-C76F-694D-05323309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6</a:t>
            </a:fld>
            <a:endParaRPr lang="it-IT" dirty="0"/>
          </a:p>
        </p:txBody>
      </p:sp>
      <p:pic>
        <p:nvPicPr>
          <p:cNvPr id="2" name="Immagine 1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04850130-52B2-8B19-7074-49B59E1F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91" t="17813"/>
          <a:stretch>
            <a:fillRect/>
          </a:stretch>
        </p:blipFill>
        <p:spPr>
          <a:xfrm>
            <a:off x="4059380" y="873466"/>
            <a:ext cx="11162179" cy="8739578"/>
          </a:xfrm>
          <a:prstGeom prst="rect">
            <a:avLst/>
          </a:prstGeom>
        </p:spPr>
      </p:pic>
      <p:sp>
        <p:nvSpPr>
          <p:cNvPr id="4" name="Titolo 8">
            <a:extLst>
              <a:ext uri="{FF2B5EF4-FFF2-40B4-BE49-F238E27FC236}">
                <a16:creationId xmlns:a16="http://schemas.microsoft.com/office/drawing/2014/main" id="{143B50A0-F884-BFF1-DC5B-BEE78F82A561}"/>
              </a:ext>
            </a:extLst>
          </p:cNvPr>
          <p:cNvSpPr txBox="1">
            <a:spLocks/>
          </p:cNvSpPr>
          <p:nvPr/>
        </p:nvSpPr>
        <p:spPr>
          <a:xfrm>
            <a:off x="430280" y="1959811"/>
            <a:ext cx="3127567" cy="1076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2"/>
                </a:solidFill>
                <a:ea typeface="Source Sans Pro" panose="020B0503030403020204" pitchFamily="34" charset="0"/>
              </a:rPr>
              <a:t>Età e</a:t>
            </a:r>
            <a:br>
              <a:rPr lang="it-IT" b="1" dirty="0">
                <a:solidFill>
                  <a:schemeClr val="accent2"/>
                </a:solidFill>
                <a:ea typeface="Source Sans Pro" panose="020B0503030403020204" pitchFamily="34" charset="0"/>
              </a:rPr>
            </a:br>
            <a:r>
              <a:rPr lang="it-IT" b="1" dirty="0">
                <a:solidFill>
                  <a:schemeClr val="accent2"/>
                </a:solidFill>
                <a:ea typeface="Source Sans Pro" panose="020B0503030403020204" pitchFamily="34" charset="0"/>
              </a:rPr>
              <a:t>fragilità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5EABE-5DE2-BBB9-B4A7-02278A33E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9B1860-5BA7-803A-A0BF-E4AC6B96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7</a:t>
            </a:fld>
            <a:endParaRPr lang="it-IT" dirty="0"/>
          </a:p>
        </p:txBody>
      </p:sp>
      <p:pic>
        <p:nvPicPr>
          <p:cNvPr id="3" name="Segnaposto contenuto 6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E9E372E6-A970-F752-67F1-340D91A6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7247" y="-1208118"/>
            <a:ext cx="14926494" cy="1055236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8026BF5-9DE8-655C-AF86-FCE418687AAF}"/>
              </a:ext>
            </a:extLst>
          </p:cNvPr>
          <p:cNvSpPr txBox="1">
            <a:spLocks/>
          </p:cNvSpPr>
          <p:nvPr/>
        </p:nvSpPr>
        <p:spPr>
          <a:xfrm>
            <a:off x="937953" y="1545686"/>
            <a:ext cx="10649000" cy="1100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4800" b="1">
                <a:solidFill>
                  <a:srgbClr val="005093"/>
                </a:solidFill>
                <a:ea typeface="Source Sans Pro" panose="020B0503030403020204" pitchFamily="34" charset="0"/>
              </a:rPr>
              <a:t>Quante le vittime di maltrattamento?</a:t>
            </a:r>
            <a:endParaRPr lang="it-IT" sz="4800" b="1" dirty="0">
              <a:solidFill>
                <a:srgbClr val="005093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ABC3B-140A-87EC-B649-D42BBF79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866E32-8DCC-5946-29D0-3E84EA2A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8</a:t>
            </a:fld>
            <a:endParaRPr lang="it-IT" dirty="0"/>
          </a:p>
        </p:txBody>
      </p:sp>
      <p:pic>
        <p:nvPicPr>
          <p:cNvPr id="2" name="Immagine 1" descr="Immagine che contiene testo, schermata, cerotto&#10;&#10;Il contenuto generato dall'IA potrebbe non essere corretto.">
            <a:extLst>
              <a:ext uri="{FF2B5EF4-FFF2-40B4-BE49-F238E27FC236}">
                <a16:creationId xmlns:a16="http://schemas.microsoft.com/office/drawing/2014/main" id="{E0F08B52-EA0C-F839-BA0C-A5ABAC04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2128" y="-2006138"/>
            <a:ext cx="18437152" cy="130342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EC705F-9F46-DE33-2369-F3478A016FAA}"/>
              </a:ext>
            </a:extLst>
          </p:cNvPr>
          <p:cNvSpPr txBox="1"/>
          <p:nvPr/>
        </p:nvSpPr>
        <p:spPr>
          <a:xfrm>
            <a:off x="1032849" y="1488416"/>
            <a:ext cx="9726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FF66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Maltrattamento: il trend</a:t>
            </a:r>
            <a:endParaRPr lang="en-US" sz="5400" b="1" dirty="0">
              <a:solidFill>
                <a:srgbClr val="FF66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2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E51524-ED3A-E2A6-9E05-D71D77564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2F278C-2A25-3407-1A50-93201A23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7813" y="6356350"/>
            <a:ext cx="2743200" cy="365125"/>
          </a:xfrm>
        </p:spPr>
        <p:txBody>
          <a:bodyPr/>
          <a:lstStyle/>
          <a:p>
            <a:fld id="{3FD08149-E6F3-CA40-A619-53008A84FD5C}" type="slidenum">
              <a:rPr lang="it-IT" smtClean="0"/>
              <a:t>9</a:t>
            </a:fld>
            <a:endParaRPr lang="it-IT" dirty="0"/>
          </a:p>
        </p:txBody>
      </p:sp>
      <p:pic>
        <p:nvPicPr>
          <p:cNvPr id="3" name="Immagine 2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7ECC1244-A058-473F-45E6-40F96AC6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377" y="-1263535"/>
            <a:ext cx="15802754" cy="111466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127217-8B4C-F753-28F9-B10C183E37D5}"/>
              </a:ext>
            </a:extLst>
          </p:cNvPr>
          <p:cNvSpPr txBox="1"/>
          <p:nvPr/>
        </p:nvSpPr>
        <p:spPr>
          <a:xfrm>
            <a:off x="1114343" y="1320356"/>
            <a:ext cx="10432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FF66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Geografia del trend di aumento</a:t>
            </a:r>
            <a:endParaRPr lang="en-US" sz="5400" b="1" dirty="0">
              <a:solidFill>
                <a:srgbClr val="FF66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53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GIA">
      <a:dk1>
        <a:srgbClr val="000000"/>
      </a:dk1>
      <a:lt1>
        <a:srgbClr val="FFFFFF"/>
      </a:lt1>
      <a:dk2>
        <a:srgbClr val="004F92"/>
      </a:dk2>
      <a:lt2>
        <a:srgbClr val="E8E8E8"/>
      </a:lt2>
      <a:accent1>
        <a:srgbClr val="004F92"/>
      </a:accent1>
      <a:accent2>
        <a:srgbClr val="E26629"/>
      </a:accent2>
      <a:accent3>
        <a:srgbClr val="236C4D"/>
      </a:accent3>
      <a:accent4>
        <a:srgbClr val="D8222A"/>
      </a:accent4>
      <a:accent5>
        <a:srgbClr val="DB3E33"/>
      </a:accent5>
      <a:accent6>
        <a:srgbClr val="A880AD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3" id="{B74D195F-546A-C045-B7E1-2F4E4808D196}" vid="{BC288164-9756-7445-AFB4-0F3C003A71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PPT-3</Template>
  <TotalTime>526</TotalTime>
  <Words>173</Words>
  <Application>Microsoft Macintosh PowerPoint</Application>
  <PresentationFormat>Widescreen</PresentationFormat>
  <Paragraphs>67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Aptos</vt:lpstr>
      <vt:lpstr>Arial</vt:lpstr>
      <vt:lpstr>Source Sans Pro</vt:lpstr>
      <vt:lpstr>Tema di Office</vt:lpstr>
      <vt:lpstr>Presentazione standard di PowerPoint</vt:lpstr>
      <vt:lpstr>I RISULTATI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Federica Giannotta</dc:creator>
  <cp:lastModifiedBy>Stefano Carboni</cp:lastModifiedBy>
  <cp:revision>12</cp:revision>
  <cp:lastPrinted>2025-06-09T10:54:57Z</cp:lastPrinted>
  <dcterms:created xsi:type="dcterms:W3CDTF">2025-05-29T14:06:39Z</dcterms:created>
  <dcterms:modified xsi:type="dcterms:W3CDTF">2025-06-09T12:26:07Z</dcterms:modified>
</cp:coreProperties>
</file>